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7" r:id="rId2"/>
    <p:sldMasterId id="2147483658" r:id="rId3"/>
  </p:sldMasterIdLst>
  <p:notesMasterIdLst>
    <p:notesMasterId r:id="rId48"/>
  </p:notesMasterIdLst>
  <p:sldIdLst>
    <p:sldId id="259" r:id="rId4"/>
    <p:sldId id="917" r:id="rId5"/>
    <p:sldId id="869" r:id="rId6"/>
    <p:sldId id="909" r:id="rId7"/>
    <p:sldId id="910" r:id="rId8"/>
    <p:sldId id="911" r:id="rId9"/>
    <p:sldId id="926" r:id="rId10"/>
    <p:sldId id="927" r:id="rId11"/>
    <p:sldId id="928" r:id="rId12"/>
    <p:sldId id="929" r:id="rId13"/>
    <p:sldId id="930" r:id="rId14"/>
    <p:sldId id="931" r:id="rId15"/>
    <p:sldId id="932" r:id="rId16"/>
    <p:sldId id="933" r:id="rId17"/>
    <p:sldId id="902" r:id="rId18"/>
    <p:sldId id="934" r:id="rId19"/>
    <p:sldId id="908" r:id="rId20"/>
    <p:sldId id="903" r:id="rId21"/>
    <p:sldId id="935" r:id="rId22"/>
    <p:sldId id="936" r:id="rId23"/>
    <p:sldId id="937" r:id="rId24"/>
    <p:sldId id="938" r:id="rId25"/>
    <p:sldId id="939" r:id="rId26"/>
    <p:sldId id="940" r:id="rId27"/>
    <p:sldId id="941" r:id="rId28"/>
    <p:sldId id="923" r:id="rId29"/>
    <p:sldId id="445" r:id="rId30"/>
    <p:sldId id="446" r:id="rId31"/>
    <p:sldId id="441" r:id="rId32"/>
    <p:sldId id="443" r:id="rId33"/>
    <p:sldId id="454" r:id="rId34"/>
    <p:sldId id="448" r:id="rId35"/>
    <p:sldId id="461" r:id="rId36"/>
    <p:sldId id="450" r:id="rId37"/>
    <p:sldId id="919" r:id="rId38"/>
    <p:sldId id="447" r:id="rId39"/>
    <p:sldId id="462" r:id="rId40"/>
    <p:sldId id="463" r:id="rId41"/>
    <p:sldId id="921" r:id="rId42"/>
    <p:sldId id="457" r:id="rId43"/>
    <p:sldId id="465" r:id="rId44"/>
    <p:sldId id="429" r:id="rId45"/>
    <p:sldId id="467" r:id="rId46"/>
    <p:sldId id="422" r:id="rId47"/>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1C31"/>
    <a:srgbClr val="D9D9D9"/>
    <a:srgbClr val="02FFFF"/>
    <a:srgbClr val="D2DEEF"/>
    <a:srgbClr val="AD1829"/>
    <a:srgbClr val="D2D2D2"/>
    <a:srgbClr val="E1C0B7"/>
    <a:srgbClr val="EBB38F"/>
    <a:srgbClr val="EC5A67"/>
    <a:srgbClr val="DD1F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30" autoAdjust="0"/>
    <p:restoredTop sz="88027"/>
  </p:normalViewPr>
  <p:slideViewPr>
    <p:cSldViewPr snapToGrid="0" showGuides="1">
      <p:cViewPr varScale="1">
        <p:scale>
          <a:sx n="112" d="100"/>
          <a:sy n="112" d="100"/>
        </p:scale>
        <p:origin x="1504" y="184"/>
      </p:cViewPr>
      <p:guideLst>
        <p:guide orient="horz" pos="2160"/>
        <p:guide pos="3840"/>
      </p:guideLst>
    </p:cSldViewPr>
  </p:slideViewPr>
  <p:notesTextViewPr>
    <p:cViewPr>
      <p:scale>
        <a:sx n="85" d="100"/>
        <a:sy n="8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D89DDF-7E2D-9D4B-A104-817FD210ACAE}" type="doc">
      <dgm:prSet loTypeId="urn:microsoft.com/office/officeart/2005/8/layout/bProcess3" loCatId="" qsTypeId="urn:microsoft.com/office/officeart/2005/8/quickstyle/simple1" qsCatId="simple" csTypeId="urn:microsoft.com/office/officeart/2005/8/colors/accent1_2" csCatId="accent1" phldr="1"/>
      <dgm:spPr/>
      <dgm:t>
        <a:bodyPr/>
        <a:lstStyle/>
        <a:p>
          <a:endParaRPr lang="en-US"/>
        </a:p>
      </dgm:t>
    </dgm:pt>
    <dgm:pt modelId="{E2BED886-C75E-D74D-B835-C01BFBDE9024}">
      <dgm:prSet phldrT="[Text]"/>
      <dgm:spPr>
        <a:solidFill>
          <a:srgbClr val="ED1C31"/>
        </a:solidFill>
      </dgm:spPr>
      <dgm:t>
        <a:bodyPr/>
        <a:lstStyle/>
        <a:p>
          <a:r>
            <a:rPr lang="en-US"/>
            <a:t>Construct opioid </a:t>
          </a:r>
          <a:r>
            <a:rPr lang="en-US" dirty="0"/>
            <a:t>episodes</a:t>
          </a:r>
        </a:p>
      </dgm:t>
    </dgm:pt>
    <dgm:pt modelId="{FCF57471-57E8-AC4B-B4A9-928E5D77F74A}" type="parTrans" cxnId="{897A86E4-B35A-0742-8517-4CCB09407853}">
      <dgm:prSet/>
      <dgm:spPr/>
      <dgm:t>
        <a:bodyPr/>
        <a:lstStyle/>
        <a:p>
          <a:endParaRPr lang="en-US"/>
        </a:p>
      </dgm:t>
    </dgm:pt>
    <dgm:pt modelId="{00E9E7BA-D9F7-1E48-94EB-CB7823A0742F}" type="sibTrans" cxnId="{897A86E4-B35A-0742-8517-4CCB09407853}">
      <dgm:prSet/>
      <dgm:spPr>
        <a:ln w="28575"/>
      </dgm:spPr>
      <dgm:t>
        <a:bodyPr/>
        <a:lstStyle/>
        <a:p>
          <a:endParaRPr lang="en-US"/>
        </a:p>
      </dgm:t>
    </dgm:pt>
    <dgm:pt modelId="{AC3F1EF7-ABB8-6247-B237-5A307EE30D50}">
      <dgm:prSet phldrT="[Text]"/>
      <dgm:spPr>
        <a:solidFill>
          <a:srgbClr val="ED1C31"/>
        </a:solidFill>
      </dgm:spPr>
      <dgm:t>
        <a:bodyPr/>
        <a:lstStyle/>
        <a:p>
          <a:r>
            <a:rPr lang="en-US" dirty="0"/>
            <a:t>Select cohort</a:t>
          </a:r>
        </a:p>
      </dgm:t>
    </dgm:pt>
    <dgm:pt modelId="{07242DEA-7A16-F144-A8A2-0C26B0580C7A}" type="parTrans" cxnId="{CBCB8869-AE4D-C444-983B-6CB8E03CB5D4}">
      <dgm:prSet/>
      <dgm:spPr/>
      <dgm:t>
        <a:bodyPr/>
        <a:lstStyle/>
        <a:p>
          <a:endParaRPr lang="en-US"/>
        </a:p>
      </dgm:t>
    </dgm:pt>
    <dgm:pt modelId="{ED209B5D-7C12-F440-8315-1AF81DDB0F91}" type="sibTrans" cxnId="{CBCB8869-AE4D-C444-983B-6CB8E03CB5D4}">
      <dgm:prSet/>
      <dgm:spPr>
        <a:ln w="28575"/>
      </dgm:spPr>
      <dgm:t>
        <a:bodyPr/>
        <a:lstStyle/>
        <a:p>
          <a:endParaRPr lang="en-US"/>
        </a:p>
      </dgm:t>
    </dgm:pt>
    <dgm:pt modelId="{C9DEB769-52DC-D641-88C0-A58DAC8162E8}">
      <dgm:prSet phldrT="[Text]"/>
      <dgm:spPr>
        <a:solidFill>
          <a:srgbClr val="ED1C31"/>
        </a:solidFill>
      </dgm:spPr>
      <dgm:t>
        <a:bodyPr/>
        <a:lstStyle/>
        <a:p>
          <a:r>
            <a:rPr lang="en-US" dirty="0"/>
            <a:t>Classify risk indicators</a:t>
          </a:r>
        </a:p>
      </dgm:t>
    </dgm:pt>
    <dgm:pt modelId="{C419EF6A-CEC0-914A-B316-E7EFD3AEB9C3}" type="parTrans" cxnId="{0062229B-D991-F54C-B06B-D4AE92BCABCF}">
      <dgm:prSet/>
      <dgm:spPr/>
      <dgm:t>
        <a:bodyPr/>
        <a:lstStyle/>
        <a:p>
          <a:endParaRPr lang="en-US"/>
        </a:p>
      </dgm:t>
    </dgm:pt>
    <dgm:pt modelId="{BB56282A-5879-6446-9BCF-0A927F88C1A2}" type="sibTrans" cxnId="{0062229B-D991-F54C-B06B-D4AE92BCABCF}">
      <dgm:prSet/>
      <dgm:spPr>
        <a:ln w="28575"/>
      </dgm:spPr>
      <dgm:t>
        <a:bodyPr/>
        <a:lstStyle/>
        <a:p>
          <a:endParaRPr lang="en-US"/>
        </a:p>
      </dgm:t>
    </dgm:pt>
    <dgm:pt modelId="{6E99C7EF-C47B-B047-9B69-19BC3B4B3C6B}">
      <dgm:prSet phldrT="[Text]"/>
      <dgm:spPr>
        <a:solidFill>
          <a:schemeClr val="tx2"/>
        </a:solidFill>
      </dgm:spPr>
      <dgm:t>
        <a:bodyPr/>
        <a:lstStyle/>
        <a:p>
          <a:r>
            <a:rPr lang="en-US" dirty="0"/>
            <a:t>Predict diagnosed overdoses</a:t>
          </a:r>
        </a:p>
      </dgm:t>
    </dgm:pt>
    <dgm:pt modelId="{4C7D2446-7FE7-774E-A064-6E1234B107C5}" type="parTrans" cxnId="{B2FECC62-81F7-E843-8988-64D5B89B66A2}">
      <dgm:prSet/>
      <dgm:spPr/>
      <dgm:t>
        <a:bodyPr/>
        <a:lstStyle/>
        <a:p>
          <a:endParaRPr lang="en-US"/>
        </a:p>
      </dgm:t>
    </dgm:pt>
    <dgm:pt modelId="{A29763D9-A237-914D-890D-EB2E2AA0D032}" type="sibTrans" cxnId="{B2FECC62-81F7-E843-8988-64D5B89B66A2}">
      <dgm:prSet/>
      <dgm:spPr>
        <a:ln w="28575"/>
      </dgm:spPr>
      <dgm:t>
        <a:bodyPr/>
        <a:lstStyle/>
        <a:p>
          <a:endParaRPr lang="en-US"/>
        </a:p>
      </dgm:t>
    </dgm:pt>
    <dgm:pt modelId="{3E61203E-1168-C649-8D22-1E5A0FC53F52}">
      <dgm:prSet phldrT="[Text]"/>
      <dgm:spPr>
        <a:solidFill>
          <a:schemeClr val="tx2"/>
        </a:solidFill>
      </dgm:spPr>
      <dgm:t>
        <a:bodyPr/>
        <a:lstStyle/>
        <a:p>
          <a:r>
            <a:rPr lang="en-US" dirty="0"/>
            <a:t>Impute undiagnosed overdoses</a:t>
          </a:r>
        </a:p>
      </dgm:t>
    </dgm:pt>
    <dgm:pt modelId="{E3B2FEE7-6C2F-8042-A211-5D79DE1FE7D4}" type="parTrans" cxnId="{5FD189FE-6174-7541-A718-8A748B654163}">
      <dgm:prSet/>
      <dgm:spPr/>
      <dgm:t>
        <a:bodyPr/>
        <a:lstStyle/>
        <a:p>
          <a:endParaRPr lang="en-US"/>
        </a:p>
      </dgm:t>
    </dgm:pt>
    <dgm:pt modelId="{FAAA14A2-D9FD-6A4F-9A8D-A95668C9413F}" type="sibTrans" cxnId="{5FD189FE-6174-7541-A718-8A748B654163}">
      <dgm:prSet/>
      <dgm:spPr>
        <a:ln w="28575"/>
      </dgm:spPr>
      <dgm:t>
        <a:bodyPr/>
        <a:lstStyle/>
        <a:p>
          <a:endParaRPr lang="en-US"/>
        </a:p>
      </dgm:t>
    </dgm:pt>
    <dgm:pt modelId="{E32D8876-2808-BF4E-9D74-38C93F978AE4}">
      <dgm:prSet phldrT="[Text]"/>
      <dgm:spPr>
        <a:solidFill>
          <a:schemeClr val="accent6">
            <a:lumMod val="75000"/>
          </a:schemeClr>
        </a:solidFill>
      </dgm:spPr>
      <dgm:t>
        <a:bodyPr/>
        <a:lstStyle/>
        <a:p>
          <a:r>
            <a:rPr lang="en-US" dirty="0"/>
            <a:t>OD rates by risk indicator?</a:t>
          </a:r>
        </a:p>
      </dgm:t>
    </dgm:pt>
    <dgm:pt modelId="{6FED9809-EC33-4547-A2D4-22290945175A}" type="parTrans" cxnId="{760C1581-CBA9-0946-87E4-473B9E25D3DD}">
      <dgm:prSet/>
      <dgm:spPr/>
      <dgm:t>
        <a:bodyPr/>
        <a:lstStyle/>
        <a:p>
          <a:endParaRPr lang="en-US"/>
        </a:p>
      </dgm:t>
    </dgm:pt>
    <dgm:pt modelId="{45328ABD-4E31-D941-800E-F84A43D94D60}" type="sibTrans" cxnId="{760C1581-CBA9-0946-87E4-473B9E25D3DD}">
      <dgm:prSet/>
      <dgm:spPr>
        <a:ln w="28575"/>
      </dgm:spPr>
      <dgm:t>
        <a:bodyPr/>
        <a:lstStyle/>
        <a:p>
          <a:endParaRPr lang="en-US"/>
        </a:p>
      </dgm:t>
    </dgm:pt>
    <dgm:pt modelId="{E53435A3-5668-4242-ABD7-475AD8A5415D}">
      <dgm:prSet phldrT="[Text]"/>
      <dgm:spPr>
        <a:solidFill>
          <a:schemeClr val="tx2"/>
        </a:solidFill>
      </dgm:spPr>
      <dgm:t>
        <a:bodyPr/>
        <a:lstStyle/>
        <a:p>
          <a:r>
            <a:rPr lang="en-US" dirty="0"/>
            <a:t>Simulate outcomes with naloxone</a:t>
          </a:r>
        </a:p>
      </dgm:t>
    </dgm:pt>
    <dgm:pt modelId="{BB385DDE-F64C-744E-B086-0A7E61B24766}" type="parTrans" cxnId="{C55CFBB3-FEE2-4C44-A073-6E220A406131}">
      <dgm:prSet/>
      <dgm:spPr/>
      <dgm:t>
        <a:bodyPr/>
        <a:lstStyle/>
        <a:p>
          <a:endParaRPr lang="en-US"/>
        </a:p>
      </dgm:t>
    </dgm:pt>
    <dgm:pt modelId="{6294B25F-6926-C343-AD2C-D37FC534036C}" type="sibTrans" cxnId="{C55CFBB3-FEE2-4C44-A073-6E220A406131}">
      <dgm:prSet/>
      <dgm:spPr>
        <a:ln w="28575"/>
      </dgm:spPr>
      <dgm:t>
        <a:bodyPr/>
        <a:lstStyle/>
        <a:p>
          <a:endParaRPr lang="en-US"/>
        </a:p>
      </dgm:t>
    </dgm:pt>
    <dgm:pt modelId="{1B1381EF-7801-D34C-89FF-B4AE69A36408}">
      <dgm:prSet phldrT="[Text]"/>
      <dgm:spPr>
        <a:solidFill>
          <a:schemeClr val="accent6">
            <a:lumMod val="75000"/>
          </a:schemeClr>
        </a:solidFill>
      </dgm:spPr>
      <dgm:t>
        <a:bodyPr/>
        <a:lstStyle/>
        <a:p>
          <a:r>
            <a:rPr lang="en-US" dirty="0"/>
            <a:t>Cost-effectiveness by price?</a:t>
          </a:r>
        </a:p>
      </dgm:t>
    </dgm:pt>
    <dgm:pt modelId="{375EC606-6DBA-F54B-95AB-317B61699E17}" type="parTrans" cxnId="{F4DC4392-0D81-8845-9832-6D955C57DC5F}">
      <dgm:prSet/>
      <dgm:spPr/>
      <dgm:t>
        <a:bodyPr/>
        <a:lstStyle/>
        <a:p>
          <a:endParaRPr lang="en-US"/>
        </a:p>
      </dgm:t>
    </dgm:pt>
    <dgm:pt modelId="{BE215262-4FB5-8545-9314-68490BE01173}" type="sibTrans" cxnId="{F4DC4392-0D81-8845-9832-6D955C57DC5F}">
      <dgm:prSet/>
      <dgm:spPr/>
      <dgm:t>
        <a:bodyPr/>
        <a:lstStyle/>
        <a:p>
          <a:endParaRPr lang="en-US"/>
        </a:p>
      </dgm:t>
    </dgm:pt>
    <dgm:pt modelId="{2D7F09DB-7FB7-7544-A7A1-79E22DBAC37A}" type="pres">
      <dgm:prSet presAssocID="{2ED89DDF-7E2D-9D4B-A104-817FD210ACAE}" presName="Name0" presStyleCnt="0">
        <dgm:presLayoutVars>
          <dgm:dir/>
          <dgm:resizeHandles val="exact"/>
        </dgm:presLayoutVars>
      </dgm:prSet>
      <dgm:spPr/>
    </dgm:pt>
    <dgm:pt modelId="{C88A88F0-7EB2-7A43-BF47-A9DB6010B30C}" type="pres">
      <dgm:prSet presAssocID="{E2BED886-C75E-D74D-B835-C01BFBDE9024}" presName="node" presStyleLbl="node1" presStyleIdx="0" presStyleCnt="8">
        <dgm:presLayoutVars>
          <dgm:bulletEnabled val="1"/>
        </dgm:presLayoutVars>
      </dgm:prSet>
      <dgm:spPr/>
    </dgm:pt>
    <dgm:pt modelId="{FDE4C624-69DE-C240-B1DE-4732BFA1ECC6}" type="pres">
      <dgm:prSet presAssocID="{00E9E7BA-D9F7-1E48-94EB-CB7823A0742F}" presName="sibTrans" presStyleLbl="sibTrans1D1" presStyleIdx="0" presStyleCnt="7"/>
      <dgm:spPr/>
    </dgm:pt>
    <dgm:pt modelId="{634225D8-3609-0B4B-9BAE-58D72768F35F}" type="pres">
      <dgm:prSet presAssocID="{00E9E7BA-D9F7-1E48-94EB-CB7823A0742F}" presName="connectorText" presStyleLbl="sibTrans1D1" presStyleIdx="0" presStyleCnt="7"/>
      <dgm:spPr/>
    </dgm:pt>
    <dgm:pt modelId="{A3BD42A1-C122-0940-B621-D091EAD060CF}" type="pres">
      <dgm:prSet presAssocID="{AC3F1EF7-ABB8-6247-B237-5A307EE30D50}" presName="node" presStyleLbl="node1" presStyleIdx="1" presStyleCnt="8">
        <dgm:presLayoutVars>
          <dgm:bulletEnabled val="1"/>
        </dgm:presLayoutVars>
      </dgm:prSet>
      <dgm:spPr/>
    </dgm:pt>
    <dgm:pt modelId="{3FAFC632-3400-C647-ADD9-9B350ABD2DC4}" type="pres">
      <dgm:prSet presAssocID="{ED209B5D-7C12-F440-8315-1AF81DDB0F91}" presName="sibTrans" presStyleLbl="sibTrans1D1" presStyleIdx="1" presStyleCnt="7"/>
      <dgm:spPr/>
    </dgm:pt>
    <dgm:pt modelId="{853FA639-827B-B844-AA02-CEAE57902466}" type="pres">
      <dgm:prSet presAssocID="{ED209B5D-7C12-F440-8315-1AF81DDB0F91}" presName="connectorText" presStyleLbl="sibTrans1D1" presStyleIdx="1" presStyleCnt="7"/>
      <dgm:spPr/>
    </dgm:pt>
    <dgm:pt modelId="{1B18EC15-E01E-824F-A231-3803E1C6D5FF}" type="pres">
      <dgm:prSet presAssocID="{C9DEB769-52DC-D641-88C0-A58DAC8162E8}" presName="node" presStyleLbl="node1" presStyleIdx="2" presStyleCnt="8">
        <dgm:presLayoutVars>
          <dgm:bulletEnabled val="1"/>
        </dgm:presLayoutVars>
      </dgm:prSet>
      <dgm:spPr/>
    </dgm:pt>
    <dgm:pt modelId="{2E33D775-D7E3-E945-8749-C7DF5C5D8D99}" type="pres">
      <dgm:prSet presAssocID="{BB56282A-5879-6446-9BCF-0A927F88C1A2}" presName="sibTrans" presStyleLbl="sibTrans1D1" presStyleIdx="2" presStyleCnt="7"/>
      <dgm:spPr/>
    </dgm:pt>
    <dgm:pt modelId="{9D4ED5FD-F646-7C4F-AE0D-40C594ADBB60}" type="pres">
      <dgm:prSet presAssocID="{BB56282A-5879-6446-9BCF-0A927F88C1A2}" presName="connectorText" presStyleLbl="sibTrans1D1" presStyleIdx="2" presStyleCnt="7"/>
      <dgm:spPr/>
    </dgm:pt>
    <dgm:pt modelId="{C7E8D368-24F4-334E-AE17-FF2175651C85}" type="pres">
      <dgm:prSet presAssocID="{E32D8876-2808-BF4E-9D74-38C93F978AE4}" presName="node" presStyleLbl="node1" presStyleIdx="3" presStyleCnt="8">
        <dgm:presLayoutVars>
          <dgm:bulletEnabled val="1"/>
        </dgm:presLayoutVars>
      </dgm:prSet>
      <dgm:spPr/>
    </dgm:pt>
    <dgm:pt modelId="{EEB676A7-27CD-F94E-9EFF-6D5FA30E4F0B}" type="pres">
      <dgm:prSet presAssocID="{45328ABD-4E31-D941-800E-F84A43D94D60}" presName="sibTrans" presStyleLbl="sibTrans1D1" presStyleIdx="3" presStyleCnt="7"/>
      <dgm:spPr/>
    </dgm:pt>
    <dgm:pt modelId="{5AA229DF-B96D-8E4B-B003-4FD754AB2E4B}" type="pres">
      <dgm:prSet presAssocID="{45328ABD-4E31-D941-800E-F84A43D94D60}" presName="connectorText" presStyleLbl="sibTrans1D1" presStyleIdx="3" presStyleCnt="7"/>
      <dgm:spPr/>
    </dgm:pt>
    <dgm:pt modelId="{C5D5E661-1062-A649-AB10-2695D5823B2A}" type="pres">
      <dgm:prSet presAssocID="{6E99C7EF-C47B-B047-9B69-19BC3B4B3C6B}" presName="node" presStyleLbl="node1" presStyleIdx="4" presStyleCnt="8">
        <dgm:presLayoutVars>
          <dgm:bulletEnabled val="1"/>
        </dgm:presLayoutVars>
      </dgm:prSet>
      <dgm:spPr/>
    </dgm:pt>
    <dgm:pt modelId="{91ADDE16-C42A-7747-885E-EAC495F6CB9F}" type="pres">
      <dgm:prSet presAssocID="{A29763D9-A237-914D-890D-EB2E2AA0D032}" presName="sibTrans" presStyleLbl="sibTrans1D1" presStyleIdx="4" presStyleCnt="7"/>
      <dgm:spPr/>
    </dgm:pt>
    <dgm:pt modelId="{96795C97-06ED-6544-AC62-6ACD78B5B959}" type="pres">
      <dgm:prSet presAssocID="{A29763D9-A237-914D-890D-EB2E2AA0D032}" presName="connectorText" presStyleLbl="sibTrans1D1" presStyleIdx="4" presStyleCnt="7"/>
      <dgm:spPr/>
    </dgm:pt>
    <dgm:pt modelId="{9FBE70B0-5A53-2247-B055-76C68BB59031}" type="pres">
      <dgm:prSet presAssocID="{3E61203E-1168-C649-8D22-1E5A0FC53F52}" presName="node" presStyleLbl="node1" presStyleIdx="5" presStyleCnt="8">
        <dgm:presLayoutVars>
          <dgm:bulletEnabled val="1"/>
        </dgm:presLayoutVars>
      </dgm:prSet>
      <dgm:spPr/>
    </dgm:pt>
    <dgm:pt modelId="{CE745B7F-88C7-A145-9D06-3CA995FE3B0E}" type="pres">
      <dgm:prSet presAssocID="{FAAA14A2-D9FD-6A4F-9A8D-A95668C9413F}" presName="sibTrans" presStyleLbl="sibTrans1D1" presStyleIdx="5" presStyleCnt="7"/>
      <dgm:spPr/>
    </dgm:pt>
    <dgm:pt modelId="{9B5656DB-65A8-2240-8955-3BFE0302C73D}" type="pres">
      <dgm:prSet presAssocID="{FAAA14A2-D9FD-6A4F-9A8D-A95668C9413F}" presName="connectorText" presStyleLbl="sibTrans1D1" presStyleIdx="5" presStyleCnt="7"/>
      <dgm:spPr/>
    </dgm:pt>
    <dgm:pt modelId="{83A721C7-6B2D-AC43-84D8-7FBF60D89273}" type="pres">
      <dgm:prSet presAssocID="{E53435A3-5668-4242-ABD7-475AD8A5415D}" presName="node" presStyleLbl="node1" presStyleIdx="6" presStyleCnt="8">
        <dgm:presLayoutVars>
          <dgm:bulletEnabled val="1"/>
        </dgm:presLayoutVars>
      </dgm:prSet>
      <dgm:spPr/>
    </dgm:pt>
    <dgm:pt modelId="{ECC06A17-E664-F447-8E78-E07EE0F81A82}" type="pres">
      <dgm:prSet presAssocID="{6294B25F-6926-C343-AD2C-D37FC534036C}" presName="sibTrans" presStyleLbl="sibTrans1D1" presStyleIdx="6" presStyleCnt="7"/>
      <dgm:spPr/>
    </dgm:pt>
    <dgm:pt modelId="{B144A4AB-B5F0-CB41-BB5D-DB8648190005}" type="pres">
      <dgm:prSet presAssocID="{6294B25F-6926-C343-AD2C-D37FC534036C}" presName="connectorText" presStyleLbl="sibTrans1D1" presStyleIdx="6" presStyleCnt="7"/>
      <dgm:spPr/>
    </dgm:pt>
    <dgm:pt modelId="{F3790100-7385-1945-A00D-65EA1198DF17}" type="pres">
      <dgm:prSet presAssocID="{1B1381EF-7801-D34C-89FF-B4AE69A36408}" presName="node" presStyleLbl="node1" presStyleIdx="7" presStyleCnt="8">
        <dgm:presLayoutVars>
          <dgm:bulletEnabled val="1"/>
        </dgm:presLayoutVars>
      </dgm:prSet>
      <dgm:spPr/>
    </dgm:pt>
  </dgm:ptLst>
  <dgm:cxnLst>
    <dgm:cxn modelId="{032D1C00-8C77-114A-8F95-AFF2FA9FB574}" type="presOf" srcId="{E53435A3-5668-4242-ABD7-475AD8A5415D}" destId="{83A721C7-6B2D-AC43-84D8-7FBF60D89273}" srcOrd="0" destOrd="0" presId="urn:microsoft.com/office/officeart/2005/8/layout/bProcess3"/>
    <dgm:cxn modelId="{433D7A13-E9D3-464E-8CE8-7947C0C2837E}" type="presOf" srcId="{E2BED886-C75E-D74D-B835-C01BFBDE9024}" destId="{C88A88F0-7EB2-7A43-BF47-A9DB6010B30C}" srcOrd="0" destOrd="0" presId="urn:microsoft.com/office/officeart/2005/8/layout/bProcess3"/>
    <dgm:cxn modelId="{4693A539-1E0E-9946-91D7-3CDFEEEE84FB}" type="presOf" srcId="{ED209B5D-7C12-F440-8315-1AF81DDB0F91}" destId="{3FAFC632-3400-C647-ADD9-9B350ABD2DC4}" srcOrd="0" destOrd="0" presId="urn:microsoft.com/office/officeart/2005/8/layout/bProcess3"/>
    <dgm:cxn modelId="{178F183F-507F-D648-B405-FAF492D104E9}" type="presOf" srcId="{6294B25F-6926-C343-AD2C-D37FC534036C}" destId="{ECC06A17-E664-F447-8E78-E07EE0F81A82}" srcOrd="0" destOrd="0" presId="urn:microsoft.com/office/officeart/2005/8/layout/bProcess3"/>
    <dgm:cxn modelId="{4DADFE3F-49D9-C74B-866E-84EBD5CDA50A}" type="presOf" srcId="{E32D8876-2808-BF4E-9D74-38C93F978AE4}" destId="{C7E8D368-24F4-334E-AE17-FF2175651C85}" srcOrd="0" destOrd="0" presId="urn:microsoft.com/office/officeart/2005/8/layout/bProcess3"/>
    <dgm:cxn modelId="{FA464943-2672-414F-BF5D-0B210E2C6B01}" type="presOf" srcId="{AC3F1EF7-ABB8-6247-B237-5A307EE30D50}" destId="{A3BD42A1-C122-0940-B621-D091EAD060CF}" srcOrd="0" destOrd="0" presId="urn:microsoft.com/office/officeart/2005/8/layout/bProcess3"/>
    <dgm:cxn modelId="{CEE48E58-2726-0D40-9229-9631875D7A90}" type="presOf" srcId="{2ED89DDF-7E2D-9D4B-A104-817FD210ACAE}" destId="{2D7F09DB-7FB7-7544-A7A1-79E22DBAC37A}" srcOrd="0" destOrd="0" presId="urn:microsoft.com/office/officeart/2005/8/layout/bProcess3"/>
    <dgm:cxn modelId="{CFF8195D-BCB6-C04A-AC91-2F3ED5DAC0A3}" type="presOf" srcId="{C9DEB769-52DC-D641-88C0-A58DAC8162E8}" destId="{1B18EC15-E01E-824F-A231-3803E1C6D5FF}" srcOrd="0" destOrd="0" presId="urn:microsoft.com/office/officeart/2005/8/layout/bProcess3"/>
    <dgm:cxn modelId="{E780D15E-4735-F54C-9DC5-56C774CBBA2A}" type="presOf" srcId="{3E61203E-1168-C649-8D22-1E5A0FC53F52}" destId="{9FBE70B0-5A53-2247-B055-76C68BB59031}" srcOrd="0" destOrd="0" presId="urn:microsoft.com/office/officeart/2005/8/layout/bProcess3"/>
    <dgm:cxn modelId="{1766695F-6D3C-F14A-8DA9-2455C0D9E1A0}" type="presOf" srcId="{45328ABD-4E31-D941-800E-F84A43D94D60}" destId="{EEB676A7-27CD-F94E-9EFF-6D5FA30E4F0B}" srcOrd="0" destOrd="0" presId="urn:microsoft.com/office/officeart/2005/8/layout/bProcess3"/>
    <dgm:cxn modelId="{B2FECC62-81F7-E843-8988-64D5B89B66A2}" srcId="{2ED89DDF-7E2D-9D4B-A104-817FD210ACAE}" destId="{6E99C7EF-C47B-B047-9B69-19BC3B4B3C6B}" srcOrd="4" destOrd="0" parTransId="{4C7D2446-7FE7-774E-A064-6E1234B107C5}" sibTransId="{A29763D9-A237-914D-890D-EB2E2AA0D032}"/>
    <dgm:cxn modelId="{357ACE63-B8B1-7343-A334-FEF5340F0FAD}" type="presOf" srcId="{ED209B5D-7C12-F440-8315-1AF81DDB0F91}" destId="{853FA639-827B-B844-AA02-CEAE57902466}" srcOrd="1" destOrd="0" presId="urn:microsoft.com/office/officeart/2005/8/layout/bProcess3"/>
    <dgm:cxn modelId="{CBCB8869-AE4D-C444-983B-6CB8E03CB5D4}" srcId="{2ED89DDF-7E2D-9D4B-A104-817FD210ACAE}" destId="{AC3F1EF7-ABB8-6247-B237-5A307EE30D50}" srcOrd="1" destOrd="0" parTransId="{07242DEA-7A16-F144-A8A2-0C26B0580C7A}" sibTransId="{ED209B5D-7C12-F440-8315-1AF81DDB0F91}"/>
    <dgm:cxn modelId="{63518173-325E-E14A-AAFC-D6599FED86F7}" type="presOf" srcId="{00E9E7BA-D9F7-1E48-94EB-CB7823A0742F}" destId="{FDE4C624-69DE-C240-B1DE-4732BFA1ECC6}" srcOrd="0" destOrd="0" presId="urn:microsoft.com/office/officeart/2005/8/layout/bProcess3"/>
    <dgm:cxn modelId="{9E84B47D-4989-184B-9ECE-83484869AAB3}" type="presOf" srcId="{FAAA14A2-D9FD-6A4F-9A8D-A95668C9413F}" destId="{9B5656DB-65A8-2240-8955-3BFE0302C73D}" srcOrd="1" destOrd="0" presId="urn:microsoft.com/office/officeart/2005/8/layout/bProcess3"/>
    <dgm:cxn modelId="{760C1581-CBA9-0946-87E4-473B9E25D3DD}" srcId="{2ED89DDF-7E2D-9D4B-A104-817FD210ACAE}" destId="{E32D8876-2808-BF4E-9D74-38C93F978AE4}" srcOrd="3" destOrd="0" parTransId="{6FED9809-EC33-4547-A2D4-22290945175A}" sibTransId="{45328ABD-4E31-D941-800E-F84A43D94D60}"/>
    <dgm:cxn modelId="{48A96F89-AC5B-3D48-AB2C-6FA9D4AD285C}" type="presOf" srcId="{BB56282A-5879-6446-9BCF-0A927F88C1A2}" destId="{2E33D775-D7E3-E945-8749-C7DF5C5D8D99}" srcOrd="0" destOrd="0" presId="urn:microsoft.com/office/officeart/2005/8/layout/bProcess3"/>
    <dgm:cxn modelId="{F4DC4392-0D81-8845-9832-6D955C57DC5F}" srcId="{2ED89DDF-7E2D-9D4B-A104-817FD210ACAE}" destId="{1B1381EF-7801-D34C-89FF-B4AE69A36408}" srcOrd="7" destOrd="0" parTransId="{375EC606-6DBA-F54B-95AB-317B61699E17}" sibTransId="{BE215262-4FB5-8545-9314-68490BE01173}"/>
    <dgm:cxn modelId="{0062229B-D991-F54C-B06B-D4AE92BCABCF}" srcId="{2ED89DDF-7E2D-9D4B-A104-817FD210ACAE}" destId="{C9DEB769-52DC-D641-88C0-A58DAC8162E8}" srcOrd="2" destOrd="0" parTransId="{C419EF6A-CEC0-914A-B316-E7EFD3AEB9C3}" sibTransId="{BB56282A-5879-6446-9BCF-0A927F88C1A2}"/>
    <dgm:cxn modelId="{51FBC3A1-AC70-BE41-81DF-AE9D568A797B}" type="presOf" srcId="{A29763D9-A237-914D-890D-EB2E2AA0D032}" destId="{91ADDE16-C42A-7747-885E-EAC495F6CB9F}" srcOrd="0" destOrd="0" presId="urn:microsoft.com/office/officeart/2005/8/layout/bProcess3"/>
    <dgm:cxn modelId="{9F043CA6-C8C8-374C-88C4-BDECBBF33E79}" type="presOf" srcId="{00E9E7BA-D9F7-1E48-94EB-CB7823A0742F}" destId="{634225D8-3609-0B4B-9BAE-58D72768F35F}" srcOrd="1" destOrd="0" presId="urn:microsoft.com/office/officeart/2005/8/layout/bProcess3"/>
    <dgm:cxn modelId="{147D85A6-08AE-B04E-A97F-62A6007CA999}" type="presOf" srcId="{1B1381EF-7801-D34C-89FF-B4AE69A36408}" destId="{F3790100-7385-1945-A00D-65EA1198DF17}" srcOrd="0" destOrd="0" presId="urn:microsoft.com/office/officeart/2005/8/layout/bProcess3"/>
    <dgm:cxn modelId="{48D2B4B0-ACC3-824E-8A3B-61F87386431A}" type="presOf" srcId="{BB56282A-5879-6446-9BCF-0A927F88C1A2}" destId="{9D4ED5FD-F646-7C4F-AE0D-40C594ADBB60}" srcOrd="1" destOrd="0" presId="urn:microsoft.com/office/officeart/2005/8/layout/bProcess3"/>
    <dgm:cxn modelId="{B04C33B2-8BA8-074A-8349-2C26507492E7}" type="presOf" srcId="{A29763D9-A237-914D-890D-EB2E2AA0D032}" destId="{96795C97-06ED-6544-AC62-6ACD78B5B959}" srcOrd="1" destOrd="0" presId="urn:microsoft.com/office/officeart/2005/8/layout/bProcess3"/>
    <dgm:cxn modelId="{C55CFBB3-FEE2-4C44-A073-6E220A406131}" srcId="{2ED89DDF-7E2D-9D4B-A104-817FD210ACAE}" destId="{E53435A3-5668-4242-ABD7-475AD8A5415D}" srcOrd="6" destOrd="0" parTransId="{BB385DDE-F64C-744E-B086-0A7E61B24766}" sibTransId="{6294B25F-6926-C343-AD2C-D37FC534036C}"/>
    <dgm:cxn modelId="{12BCDEBA-0862-8044-B283-ED5EAA1DBBC4}" type="presOf" srcId="{6E99C7EF-C47B-B047-9B69-19BC3B4B3C6B}" destId="{C5D5E661-1062-A649-AB10-2695D5823B2A}" srcOrd="0" destOrd="0" presId="urn:microsoft.com/office/officeart/2005/8/layout/bProcess3"/>
    <dgm:cxn modelId="{6FEAB9C4-41F1-104D-847E-A0907E757975}" type="presOf" srcId="{6294B25F-6926-C343-AD2C-D37FC534036C}" destId="{B144A4AB-B5F0-CB41-BB5D-DB8648190005}" srcOrd="1" destOrd="0" presId="urn:microsoft.com/office/officeart/2005/8/layout/bProcess3"/>
    <dgm:cxn modelId="{F77653D5-FA16-0D4C-B87C-26C20DE837ED}" type="presOf" srcId="{45328ABD-4E31-D941-800E-F84A43D94D60}" destId="{5AA229DF-B96D-8E4B-B003-4FD754AB2E4B}" srcOrd="1" destOrd="0" presId="urn:microsoft.com/office/officeart/2005/8/layout/bProcess3"/>
    <dgm:cxn modelId="{F18BA6E0-C34A-2E44-BA38-54D02E443BC4}" type="presOf" srcId="{FAAA14A2-D9FD-6A4F-9A8D-A95668C9413F}" destId="{CE745B7F-88C7-A145-9D06-3CA995FE3B0E}" srcOrd="0" destOrd="0" presId="urn:microsoft.com/office/officeart/2005/8/layout/bProcess3"/>
    <dgm:cxn modelId="{897A86E4-B35A-0742-8517-4CCB09407853}" srcId="{2ED89DDF-7E2D-9D4B-A104-817FD210ACAE}" destId="{E2BED886-C75E-D74D-B835-C01BFBDE9024}" srcOrd="0" destOrd="0" parTransId="{FCF57471-57E8-AC4B-B4A9-928E5D77F74A}" sibTransId="{00E9E7BA-D9F7-1E48-94EB-CB7823A0742F}"/>
    <dgm:cxn modelId="{5FD189FE-6174-7541-A718-8A748B654163}" srcId="{2ED89DDF-7E2D-9D4B-A104-817FD210ACAE}" destId="{3E61203E-1168-C649-8D22-1E5A0FC53F52}" srcOrd="5" destOrd="0" parTransId="{E3B2FEE7-6C2F-8042-A211-5D79DE1FE7D4}" sibTransId="{FAAA14A2-D9FD-6A4F-9A8D-A95668C9413F}"/>
    <dgm:cxn modelId="{BD777342-BF7E-2B4F-9B3A-4F48ED974017}" type="presParOf" srcId="{2D7F09DB-7FB7-7544-A7A1-79E22DBAC37A}" destId="{C88A88F0-7EB2-7A43-BF47-A9DB6010B30C}" srcOrd="0" destOrd="0" presId="urn:microsoft.com/office/officeart/2005/8/layout/bProcess3"/>
    <dgm:cxn modelId="{157F5598-020D-C643-8CA3-6807C6A8AED2}" type="presParOf" srcId="{2D7F09DB-7FB7-7544-A7A1-79E22DBAC37A}" destId="{FDE4C624-69DE-C240-B1DE-4732BFA1ECC6}" srcOrd="1" destOrd="0" presId="urn:microsoft.com/office/officeart/2005/8/layout/bProcess3"/>
    <dgm:cxn modelId="{3DB5CA93-7971-F14A-9E61-6BD1D9BBF193}" type="presParOf" srcId="{FDE4C624-69DE-C240-B1DE-4732BFA1ECC6}" destId="{634225D8-3609-0B4B-9BAE-58D72768F35F}" srcOrd="0" destOrd="0" presId="urn:microsoft.com/office/officeart/2005/8/layout/bProcess3"/>
    <dgm:cxn modelId="{E87F7761-48AD-A54F-BB62-D178B0B4E35B}" type="presParOf" srcId="{2D7F09DB-7FB7-7544-A7A1-79E22DBAC37A}" destId="{A3BD42A1-C122-0940-B621-D091EAD060CF}" srcOrd="2" destOrd="0" presId="urn:microsoft.com/office/officeart/2005/8/layout/bProcess3"/>
    <dgm:cxn modelId="{65D57E2C-1CC8-314C-BD8B-42C4486EBB42}" type="presParOf" srcId="{2D7F09DB-7FB7-7544-A7A1-79E22DBAC37A}" destId="{3FAFC632-3400-C647-ADD9-9B350ABD2DC4}" srcOrd="3" destOrd="0" presId="urn:microsoft.com/office/officeart/2005/8/layout/bProcess3"/>
    <dgm:cxn modelId="{9B3AA51F-D73A-744D-8DF6-D255E7411C4B}" type="presParOf" srcId="{3FAFC632-3400-C647-ADD9-9B350ABD2DC4}" destId="{853FA639-827B-B844-AA02-CEAE57902466}" srcOrd="0" destOrd="0" presId="urn:microsoft.com/office/officeart/2005/8/layout/bProcess3"/>
    <dgm:cxn modelId="{6903FA8C-D08D-9F45-96D9-8CDBAB225595}" type="presParOf" srcId="{2D7F09DB-7FB7-7544-A7A1-79E22DBAC37A}" destId="{1B18EC15-E01E-824F-A231-3803E1C6D5FF}" srcOrd="4" destOrd="0" presId="urn:microsoft.com/office/officeart/2005/8/layout/bProcess3"/>
    <dgm:cxn modelId="{68BF6D45-2036-A64B-9DD7-B92BB579B892}" type="presParOf" srcId="{2D7F09DB-7FB7-7544-A7A1-79E22DBAC37A}" destId="{2E33D775-D7E3-E945-8749-C7DF5C5D8D99}" srcOrd="5" destOrd="0" presId="urn:microsoft.com/office/officeart/2005/8/layout/bProcess3"/>
    <dgm:cxn modelId="{8A37468A-176A-A441-A9E3-2A35CC464FCA}" type="presParOf" srcId="{2E33D775-D7E3-E945-8749-C7DF5C5D8D99}" destId="{9D4ED5FD-F646-7C4F-AE0D-40C594ADBB60}" srcOrd="0" destOrd="0" presId="urn:microsoft.com/office/officeart/2005/8/layout/bProcess3"/>
    <dgm:cxn modelId="{188A9D66-A5F0-0A40-A340-24E690C83210}" type="presParOf" srcId="{2D7F09DB-7FB7-7544-A7A1-79E22DBAC37A}" destId="{C7E8D368-24F4-334E-AE17-FF2175651C85}" srcOrd="6" destOrd="0" presId="urn:microsoft.com/office/officeart/2005/8/layout/bProcess3"/>
    <dgm:cxn modelId="{A484739D-DE49-E946-8F27-551FE2C957D1}" type="presParOf" srcId="{2D7F09DB-7FB7-7544-A7A1-79E22DBAC37A}" destId="{EEB676A7-27CD-F94E-9EFF-6D5FA30E4F0B}" srcOrd="7" destOrd="0" presId="urn:microsoft.com/office/officeart/2005/8/layout/bProcess3"/>
    <dgm:cxn modelId="{A63EDA8B-61A8-7E49-A5EC-378768AD2166}" type="presParOf" srcId="{EEB676A7-27CD-F94E-9EFF-6D5FA30E4F0B}" destId="{5AA229DF-B96D-8E4B-B003-4FD754AB2E4B}" srcOrd="0" destOrd="0" presId="urn:microsoft.com/office/officeart/2005/8/layout/bProcess3"/>
    <dgm:cxn modelId="{E56EB297-962B-7840-9407-57F45EEFBED6}" type="presParOf" srcId="{2D7F09DB-7FB7-7544-A7A1-79E22DBAC37A}" destId="{C5D5E661-1062-A649-AB10-2695D5823B2A}" srcOrd="8" destOrd="0" presId="urn:microsoft.com/office/officeart/2005/8/layout/bProcess3"/>
    <dgm:cxn modelId="{0299BD9D-A257-DF42-9362-DF034861F296}" type="presParOf" srcId="{2D7F09DB-7FB7-7544-A7A1-79E22DBAC37A}" destId="{91ADDE16-C42A-7747-885E-EAC495F6CB9F}" srcOrd="9" destOrd="0" presId="urn:microsoft.com/office/officeart/2005/8/layout/bProcess3"/>
    <dgm:cxn modelId="{FC1DA07D-C38E-794B-A688-A4C32EABF437}" type="presParOf" srcId="{91ADDE16-C42A-7747-885E-EAC495F6CB9F}" destId="{96795C97-06ED-6544-AC62-6ACD78B5B959}" srcOrd="0" destOrd="0" presId="urn:microsoft.com/office/officeart/2005/8/layout/bProcess3"/>
    <dgm:cxn modelId="{DC17D925-F21D-8844-B096-F0F046F14F98}" type="presParOf" srcId="{2D7F09DB-7FB7-7544-A7A1-79E22DBAC37A}" destId="{9FBE70B0-5A53-2247-B055-76C68BB59031}" srcOrd="10" destOrd="0" presId="urn:microsoft.com/office/officeart/2005/8/layout/bProcess3"/>
    <dgm:cxn modelId="{9FF55DA7-5A31-FD4C-ABED-DBA29B8CA773}" type="presParOf" srcId="{2D7F09DB-7FB7-7544-A7A1-79E22DBAC37A}" destId="{CE745B7F-88C7-A145-9D06-3CA995FE3B0E}" srcOrd="11" destOrd="0" presId="urn:microsoft.com/office/officeart/2005/8/layout/bProcess3"/>
    <dgm:cxn modelId="{546D6A14-C768-3947-AEBA-FA49872F5E3F}" type="presParOf" srcId="{CE745B7F-88C7-A145-9D06-3CA995FE3B0E}" destId="{9B5656DB-65A8-2240-8955-3BFE0302C73D}" srcOrd="0" destOrd="0" presId="urn:microsoft.com/office/officeart/2005/8/layout/bProcess3"/>
    <dgm:cxn modelId="{09EF2246-2E84-B843-A942-9A592E47DE56}" type="presParOf" srcId="{2D7F09DB-7FB7-7544-A7A1-79E22DBAC37A}" destId="{83A721C7-6B2D-AC43-84D8-7FBF60D89273}" srcOrd="12" destOrd="0" presId="urn:microsoft.com/office/officeart/2005/8/layout/bProcess3"/>
    <dgm:cxn modelId="{1A059EEF-C920-0D4C-91EF-329EC1C3F3D3}" type="presParOf" srcId="{2D7F09DB-7FB7-7544-A7A1-79E22DBAC37A}" destId="{ECC06A17-E664-F447-8E78-E07EE0F81A82}" srcOrd="13" destOrd="0" presId="urn:microsoft.com/office/officeart/2005/8/layout/bProcess3"/>
    <dgm:cxn modelId="{0BAA9CAA-59A1-834E-9D8E-5D24ABB3E1DB}" type="presParOf" srcId="{ECC06A17-E664-F447-8E78-E07EE0F81A82}" destId="{B144A4AB-B5F0-CB41-BB5D-DB8648190005}" srcOrd="0" destOrd="0" presId="urn:microsoft.com/office/officeart/2005/8/layout/bProcess3"/>
    <dgm:cxn modelId="{1250A3C1-A522-854F-B893-EA96D9CA2B47}" type="presParOf" srcId="{2D7F09DB-7FB7-7544-A7A1-79E22DBAC37A}" destId="{F3790100-7385-1945-A00D-65EA1198DF17}" srcOrd="14"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E4C624-69DE-C240-B1DE-4732BFA1ECC6}">
      <dsp:nvSpPr>
        <dsp:cNvPr id="0" name=""/>
        <dsp:cNvSpPr/>
      </dsp:nvSpPr>
      <dsp:spPr>
        <a:xfrm>
          <a:off x="2149902" y="1249489"/>
          <a:ext cx="463830" cy="91440"/>
        </a:xfrm>
        <a:custGeom>
          <a:avLst/>
          <a:gdLst/>
          <a:ahLst/>
          <a:cxnLst/>
          <a:rect l="0" t="0" r="0" b="0"/>
          <a:pathLst>
            <a:path>
              <a:moveTo>
                <a:pt x="0" y="45720"/>
              </a:moveTo>
              <a:lnTo>
                <a:pt x="463830" y="45720"/>
              </a:lnTo>
            </a:path>
          </a:pathLst>
        </a:custGeom>
        <a:noFill/>
        <a:ln w="28575" cap="flat" cmpd="sng" algn="ctr">
          <a:solidFill>
            <a:scrgbClr r="0" g="0" b="0"/>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69456" y="1292737"/>
        <a:ext cx="24721" cy="4944"/>
      </dsp:txXfrm>
    </dsp:sp>
    <dsp:sp modelId="{C88A88F0-7EB2-7A43-BF47-A9DB6010B30C}">
      <dsp:nvSpPr>
        <dsp:cNvPr id="0" name=""/>
        <dsp:cNvSpPr/>
      </dsp:nvSpPr>
      <dsp:spPr>
        <a:xfrm>
          <a:off x="2006" y="650301"/>
          <a:ext cx="2149695" cy="1289817"/>
        </a:xfrm>
        <a:prstGeom prst="rect">
          <a:avLst/>
        </a:prstGeom>
        <a:solidFill>
          <a:srgbClr val="ED1C3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a:t>Construct opioid </a:t>
          </a:r>
          <a:r>
            <a:rPr lang="en-US" sz="2200" kern="1200" dirty="0"/>
            <a:t>episodes</a:t>
          </a:r>
        </a:p>
      </dsp:txBody>
      <dsp:txXfrm>
        <a:off x="2006" y="650301"/>
        <a:ext cx="2149695" cy="1289817"/>
      </dsp:txXfrm>
    </dsp:sp>
    <dsp:sp modelId="{3FAFC632-3400-C647-ADD9-9B350ABD2DC4}">
      <dsp:nvSpPr>
        <dsp:cNvPr id="0" name=""/>
        <dsp:cNvSpPr/>
      </dsp:nvSpPr>
      <dsp:spPr>
        <a:xfrm>
          <a:off x="4794028" y="1249489"/>
          <a:ext cx="463830" cy="91440"/>
        </a:xfrm>
        <a:custGeom>
          <a:avLst/>
          <a:gdLst/>
          <a:ahLst/>
          <a:cxnLst/>
          <a:rect l="0" t="0" r="0" b="0"/>
          <a:pathLst>
            <a:path>
              <a:moveTo>
                <a:pt x="0" y="45720"/>
              </a:moveTo>
              <a:lnTo>
                <a:pt x="463830" y="45720"/>
              </a:lnTo>
            </a:path>
          </a:pathLst>
        </a:custGeom>
        <a:noFill/>
        <a:ln w="28575" cap="flat" cmpd="sng" algn="ctr">
          <a:solidFill>
            <a:scrgbClr r="0" g="0" b="0"/>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13582" y="1292737"/>
        <a:ext cx="24721" cy="4944"/>
      </dsp:txXfrm>
    </dsp:sp>
    <dsp:sp modelId="{A3BD42A1-C122-0940-B621-D091EAD060CF}">
      <dsp:nvSpPr>
        <dsp:cNvPr id="0" name=""/>
        <dsp:cNvSpPr/>
      </dsp:nvSpPr>
      <dsp:spPr>
        <a:xfrm>
          <a:off x="2646132" y="650301"/>
          <a:ext cx="2149695" cy="1289817"/>
        </a:xfrm>
        <a:prstGeom prst="rect">
          <a:avLst/>
        </a:prstGeom>
        <a:solidFill>
          <a:srgbClr val="ED1C3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Select cohort</a:t>
          </a:r>
        </a:p>
      </dsp:txBody>
      <dsp:txXfrm>
        <a:off x="2646132" y="650301"/>
        <a:ext cx="2149695" cy="1289817"/>
      </dsp:txXfrm>
    </dsp:sp>
    <dsp:sp modelId="{2E33D775-D7E3-E945-8749-C7DF5C5D8D99}">
      <dsp:nvSpPr>
        <dsp:cNvPr id="0" name=""/>
        <dsp:cNvSpPr/>
      </dsp:nvSpPr>
      <dsp:spPr>
        <a:xfrm>
          <a:off x="7438154" y="1249489"/>
          <a:ext cx="463830" cy="91440"/>
        </a:xfrm>
        <a:custGeom>
          <a:avLst/>
          <a:gdLst/>
          <a:ahLst/>
          <a:cxnLst/>
          <a:rect l="0" t="0" r="0" b="0"/>
          <a:pathLst>
            <a:path>
              <a:moveTo>
                <a:pt x="0" y="45720"/>
              </a:moveTo>
              <a:lnTo>
                <a:pt x="463830" y="45720"/>
              </a:lnTo>
            </a:path>
          </a:pathLst>
        </a:custGeom>
        <a:noFill/>
        <a:ln w="28575" cap="flat" cmpd="sng" algn="ctr">
          <a:solidFill>
            <a:scrgbClr r="0" g="0" b="0"/>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657708" y="1292737"/>
        <a:ext cx="24721" cy="4944"/>
      </dsp:txXfrm>
    </dsp:sp>
    <dsp:sp modelId="{1B18EC15-E01E-824F-A231-3803E1C6D5FF}">
      <dsp:nvSpPr>
        <dsp:cNvPr id="0" name=""/>
        <dsp:cNvSpPr/>
      </dsp:nvSpPr>
      <dsp:spPr>
        <a:xfrm>
          <a:off x="5290258" y="650301"/>
          <a:ext cx="2149695" cy="1289817"/>
        </a:xfrm>
        <a:prstGeom prst="rect">
          <a:avLst/>
        </a:prstGeom>
        <a:solidFill>
          <a:srgbClr val="ED1C3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Classify risk indicators</a:t>
          </a:r>
        </a:p>
      </dsp:txBody>
      <dsp:txXfrm>
        <a:off x="5290258" y="650301"/>
        <a:ext cx="2149695" cy="1289817"/>
      </dsp:txXfrm>
    </dsp:sp>
    <dsp:sp modelId="{EEB676A7-27CD-F94E-9EFF-6D5FA30E4F0B}">
      <dsp:nvSpPr>
        <dsp:cNvPr id="0" name=""/>
        <dsp:cNvSpPr/>
      </dsp:nvSpPr>
      <dsp:spPr>
        <a:xfrm>
          <a:off x="1076854" y="1938318"/>
          <a:ext cx="7932377" cy="463830"/>
        </a:xfrm>
        <a:custGeom>
          <a:avLst/>
          <a:gdLst/>
          <a:ahLst/>
          <a:cxnLst/>
          <a:rect l="0" t="0" r="0" b="0"/>
          <a:pathLst>
            <a:path>
              <a:moveTo>
                <a:pt x="7932377" y="0"/>
              </a:moveTo>
              <a:lnTo>
                <a:pt x="7932377" y="249015"/>
              </a:lnTo>
              <a:lnTo>
                <a:pt x="0" y="249015"/>
              </a:lnTo>
              <a:lnTo>
                <a:pt x="0" y="463830"/>
              </a:lnTo>
            </a:path>
          </a:pathLst>
        </a:custGeom>
        <a:noFill/>
        <a:ln w="28575" cap="flat" cmpd="sng" algn="ctr">
          <a:solidFill>
            <a:scrgbClr r="0" g="0" b="0"/>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44349" y="2167761"/>
        <a:ext cx="397388" cy="4944"/>
      </dsp:txXfrm>
    </dsp:sp>
    <dsp:sp modelId="{C7E8D368-24F4-334E-AE17-FF2175651C85}">
      <dsp:nvSpPr>
        <dsp:cNvPr id="0" name=""/>
        <dsp:cNvSpPr/>
      </dsp:nvSpPr>
      <dsp:spPr>
        <a:xfrm>
          <a:off x="7934384" y="650301"/>
          <a:ext cx="2149695" cy="1289817"/>
        </a:xfrm>
        <a:prstGeom prst="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OD rates by risk indicator?</a:t>
          </a:r>
        </a:p>
      </dsp:txBody>
      <dsp:txXfrm>
        <a:off x="7934384" y="650301"/>
        <a:ext cx="2149695" cy="1289817"/>
      </dsp:txXfrm>
    </dsp:sp>
    <dsp:sp modelId="{91ADDE16-C42A-7747-885E-EAC495F6CB9F}">
      <dsp:nvSpPr>
        <dsp:cNvPr id="0" name=""/>
        <dsp:cNvSpPr/>
      </dsp:nvSpPr>
      <dsp:spPr>
        <a:xfrm>
          <a:off x="2149902" y="3033737"/>
          <a:ext cx="463830" cy="91440"/>
        </a:xfrm>
        <a:custGeom>
          <a:avLst/>
          <a:gdLst/>
          <a:ahLst/>
          <a:cxnLst/>
          <a:rect l="0" t="0" r="0" b="0"/>
          <a:pathLst>
            <a:path>
              <a:moveTo>
                <a:pt x="0" y="45720"/>
              </a:moveTo>
              <a:lnTo>
                <a:pt x="463830" y="45720"/>
              </a:lnTo>
            </a:path>
          </a:pathLst>
        </a:custGeom>
        <a:noFill/>
        <a:ln w="28575" cap="flat" cmpd="sng" algn="ctr">
          <a:solidFill>
            <a:scrgbClr r="0" g="0" b="0"/>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69456" y="3076985"/>
        <a:ext cx="24721" cy="4944"/>
      </dsp:txXfrm>
    </dsp:sp>
    <dsp:sp modelId="{C5D5E661-1062-A649-AB10-2695D5823B2A}">
      <dsp:nvSpPr>
        <dsp:cNvPr id="0" name=""/>
        <dsp:cNvSpPr/>
      </dsp:nvSpPr>
      <dsp:spPr>
        <a:xfrm>
          <a:off x="2006" y="2434548"/>
          <a:ext cx="2149695" cy="1289817"/>
        </a:xfrm>
        <a:prstGeom prst="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Predict diagnosed overdoses</a:t>
          </a:r>
        </a:p>
      </dsp:txBody>
      <dsp:txXfrm>
        <a:off x="2006" y="2434548"/>
        <a:ext cx="2149695" cy="1289817"/>
      </dsp:txXfrm>
    </dsp:sp>
    <dsp:sp modelId="{CE745B7F-88C7-A145-9D06-3CA995FE3B0E}">
      <dsp:nvSpPr>
        <dsp:cNvPr id="0" name=""/>
        <dsp:cNvSpPr/>
      </dsp:nvSpPr>
      <dsp:spPr>
        <a:xfrm>
          <a:off x="4794028" y="3033737"/>
          <a:ext cx="463830" cy="91440"/>
        </a:xfrm>
        <a:custGeom>
          <a:avLst/>
          <a:gdLst/>
          <a:ahLst/>
          <a:cxnLst/>
          <a:rect l="0" t="0" r="0" b="0"/>
          <a:pathLst>
            <a:path>
              <a:moveTo>
                <a:pt x="0" y="45720"/>
              </a:moveTo>
              <a:lnTo>
                <a:pt x="463830" y="45720"/>
              </a:lnTo>
            </a:path>
          </a:pathLst>
        </a:custGeom>
        <a:noFill/>
        <a:ln w="28575" cap="flat" cmpd="sng" algn="ctr">
          <a:solidFill>
            <a:scrgbClr r="0" g="0" b="0"/>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13582" y="3076985"/>
        <a:ext cx="24721" cy="4944"/>
      </dsp:txXfrm>
    </dsp:sp>
    <dsp:sp modelId="{9FBE70B0-5A53-2247-B055-76C68BB59031}">
      <dsp:nvSpPr>
        <dsp:cNvPr id="0" name=""/>
        <dsp:cNvSpPr/>
      </dsp:nvSpPr>
      <dsp:spPr>
        <a:xfrm>
          <a:off x="2646132" y="2434548"/>
          <a:ext cx="2149695" cy="1289817"/>
        </a:xfrm>
        <a:prstGeom prst="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Impute undiagnosed overdoses</a:t>
          </a:r>
        </a:p>
      </dsp:txBody>
      <dsp:txXfrm>
        <a:off x="2646132" y="2434548"/>
        <a:ext cx="2149695" cy="1289817"/>
      </dsp:txXfrm>
    </dsp:sp>
    <dsp:sp modelId="{ECC06A17-E664-F447-8E78-E07EE0F81A82}">
      <dsp:nvSpPr>
        <dsp:cNvPr id="0" name=""/>
        <dsp:cNvSpPr/>
      </dsp:nvSpPr>
      <dsp:spPr>
        <a:xfrm>
          <a:off x="7438154" y="3033737"/>
          <a:ext cx="463830" cy="91440"/>
        </a:xfrm>
        <a:custGeom>
          <a:avLst/>
          <a:gdLst/>
          <a:ahLst/>
          <a:cxnLst/>
          <a:rect l="0" t="0" r="0" b="0"/>
          <a:pathLst>
            <a:path>
              <a:moveTo>
                <a:pt x="0" y="45720"/>
              </a:moveTo>
              <a:lnTo>
                <a:pt x="463830" y="45720"/>
              </a:lnTo>
            </a:path>
          </a:pathLst>
        </a:custGeom>
        <a:noFill/>
        <a:ln w="28575" cap="flat" cmpd="sng" algn="ctr">
          <a:solidFill>
            <a:scrgbClr r="0" g="0" b="0"/>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657708" y="3076985"/>
        <a:ext cx="24721" cy="4944"/>
      </dsp:txXfrm>
    </dsp:sp>
    <dsp:sp modelId="{83A721C7-6B2D-AC43-84D8-7FBF60D89273}">
      <dsp:nvSpPr>
        <dsp:cNvPr id="0" name=""/>
        <dsp:cNvSpPr/>
      </dsp:nvSpPr>
      <dsp:spPr>
        <a:xfrm>
          <a:off x="5290258" y="2434548"/>
          <a:ext cx="2149695" cy="1289817"/>
        </a:xfrm>
        <a:prstGeom prst="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Simulate outcomes with naloxone</a:t>
          </a:r>
        </a:p>
      </dsp:txBody>
      <dsp:txXfrm>
        <a:off x="5290258" y="2434548"/>
        <a:ext cx="2149695" cy="1289817"/>
      </dsp:txXfrm>
    </dsp:sp>
    <dsp:sp modelId="{F3790100-7385-1945-A00D-65EA1198DF17}">
      <dsp:nvSpPr>
        <dsp:cNvPr id="0" name=""/>
        <dsp:cNvSpPr/>
      </dsp:nvSpPr>
      <dsp:spPr>
        <a:xfrm>
          <a:off x="7934384" y="2434548"/>
          <a:ext cx="2149695" cy="1289817"/>
        </a:xfrm>
        <a:prstGeom prst="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Cost-effectiveness by price?</a:t>
          </a:r>
        </a:p>
      </dsp:txBody>
      <dsp:txXfrm>
        <a:off x="7934384" y="2434548"/>
        <a:ext cx="2149695" cy="1289817"/>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1FC8EA14-4205-3F4F-8FC8-228991101BE2}" type="datetimeFigureOut">
              <a:rPr lang="en-US" smtClean="0"/>
              <a:t>11/7/23</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5E07123-B2DE-D042-9654-C51544FDDFE3}" type="slidenum">
              <a:rPr lang="en-US" smtClean="0"/>
              <a:t>‹#›</a:t>
            </a:fld>
            <a:endParaRPr lang="en-US"/>
          </a:p>
        </p:txBody>
      </p:sp>
    </p:spTree>
    <p:extLst>
      <p:ext uri="{BB962C8B-B14F-4D97-AF65-F5344CB8AC3E}">
        <p14:creationId xmlns:p14="http://schemas.microsoft.com/office/powerpoint/2010/main" val="4219333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E07123-B2DE-D042-9654-C51544FDDFE3}" type="slidenum">
              <a:rPr lang="en-US" smtClean="0"/>
              <a:t>1</a:t>
            </a:fld>
            <a:endParaRPr lang="en-US"/>
          </a:p>
        </p:txBody>
      </p:sp>
    </p:spTree>
    <p:extLst>
      <p:ext uri="{BB962C8B-B14F-4D97-AF65-F5344CB8AC3E}">
        <p14:creationId xmlns:p14="http://schemas.microsoft.com/office/powerpoint/2010/main" val="5985636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1E8BC0-F61C-4F47-A0EF-1DCA0B1C67E8}" type="slidenum">
              <a:rPr lang="en-US" smtClean="0"/>
              <a:t>31</a:t>
            </a:fld>
            <a:endParaRPr lang="en-US"/>
          </a:p>
        </p:txBody>
      </p:sp>
    </p:spTree>
    <p:extLst>
      <p:ext uri="{BB962C8B-B14F-4D97-AF65-F5344CB8AC3E}">
        <p14:creationId xmlns:p14="http://schemas.microsoft.com/office/powerpoint/2010/main" val="4632413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patient really would experience an adverse event without intervention, correctly predicting that can have enormous value, and failing to intervene can have grave consequences</a:t>
            </a:r>
          </a:p>
          <a:p>
            <a:endParaRPr lang="en-US" dirty="0"/>
          </a:p>
          <a:p>
            <a:r>
              <a:rPr lang="en-US" dirty="0"/>
              <a:t>If we intervene on a patient who was never going to experience the adverse outcome, this is wasteful but often not too harmful</a:t>
            </a:r>
          </a:p>
          <a:p>
            <a:r>
              <a:rPr lang="en-US" dirty="0"/>
              <a:t>Correctly identifying a patient who will not experience the outcome is usually neutral or </a:t>
            </a:r>
            <a:r>
              <a:rPr lang="en-US" dirty="0" err="1"/>
              <a:t>positve</a:t>
            </a:r>
            <a:endParaRPr lang="en-US" dirty="0"/>
          </a:p>
        </p:txBody>
      </p:sp>
      <p:sp>
        <p:nvSpPr>
          <p:cNvPr id="4" name="Slide Number Placeholder 3"/>
          <p:cNvSpPr>
            <a:spLocks noGrp="1"/>
          </p:cNvSpPr>
          <p:nvPr>
            <p:ph type="sldNum" sz="quarter" idx="5"/>
          </p:nvPr>
        </p:nvSpPr>
        <p:spPr/>
        <p:txBody>
          <a:bodyPr/>
          <a:lstStyle/>
          <a:p>
            <a:fld id="{F01E8BC0-F61C-4F47-A0EF-1DCA0B1C67E8}" type="slidenum">
              <a:rPr lang="en-US" smtClean="0"/>
              <a:t>32</a:t>
            </a:fld>
            <a:endParaRPr lang="en-US"/>
          </a:p>
        </p:txBody>
      </p:sp>
    </p:spTree>
    <p:extLst>
      <p:ext uri="{BB962C8B-B14F-4D97-AF65-F5344CB8AC3E}">
        <p14:creationId xmlns:p14="http://schemas.microsoft.com/office/powerpoint/2010/main" val="3191875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Nephrologist Scott Sutherland and Blood safety expert Brian Custer were essential to success of respective project.</a:t>
            </a:r>
          </a:p>
          <a:p>
            <a:r>
              <a:rPr lang="en-US" dirty="0"/>
              <a:t>Domain experts have knowledge needed to assess potential value</a:t>
            </a:r>
          </a:p>
          <a:p>
            <a:r>
              <a:rPr lang="en-US" dirty="0"/>
              <a:t>Walking through the process of assigning value to TP, FP, and so on, either rigorously or informally, is a valuable exercise</a:t>
            </a:r>
          </a:p>
        </p:txBody>
      </p:sp>
      <p:sp>
        <p:nvSpPr>
          <p:cNvPr id="4" name="Slide Number Placeholder 3"/>
          <p:cNvSpPr>
            <a:spLocks noGrp="1"/>
          </p:cNvSpPr>
          <p:nvPr>
            <p:ph type="sldNum" sz="quarter" idx="5"/>
          </p:nvPr>
        </p:nvSpPr>
        <p:spPr/>
        <p:txBody>
          <a:bodyPr/>
          <a:lstStyle/>
          <a:p>
            <a:fld id="{F01E8BC0-F61C-4F47-A0EF-1DCA0B1C67E8}" type="slidenum">
              <a:rPr lang="en-US" smtClean="0"/>
              <a:t>34</a:t>
            </a:fld>
            <a:endParaRPr lang="en-US"/>
          </a:p>
        </p:txBody>
      </p:sp>
    </p:spTree>
    <p:extLst>
      <p:ext uri="{BB962C8B-B14F-4D97-AF65-F5344CB8AC3E}">
        <p14:creationId xmlns:p14="http://schemas.microsoft.com/office/powerpoint/2010/main" val="1942310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1E8BC0-F61C-4F47-A0EF-1DCA0B1C67E8}" type="slidenum">
              <a:rPr lang="en-US" smtClean="0"/>
              <a:t>35</a:t>
            </a:fld>
            <a:endParaRPr lang="en-US"/>
          </a:p>
        </p:txBody>
      </p:sp>
    </p:spTree>
    <p:extLst>
      <p:ext uri="{BB962C8B-B14F-4D97-AF65-F5344CB8AC3E}">
        <p14:creationId xmlns:p14="http://schemas.microsoft.com/office/powerpoint/2010/main" val="17752317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possible that no sweet spot exists for your use case. Better to find out earlier.</a:t>
            </a:r>
          </a:p>
          <a:p>
            <a:r>
              <a:rPr lang="en-US" dirty="0"/>
              <a:t>Again, working with clinicians and domain experts is critical!</a:t>
            </a:r>
          </a:p>
        </p:txBody>
      </p:sp>
      <p:sp>
        <p:nvSpPr>
          <p:cNvPr id="4" name="Slide Number Placeholder 3"/>
          <p:cNvSpPr>
            <a:spLocks noGrp="1"/>
          </p:cNvSpPr>
          <p:nvPr>
            <p:ph type="sldNum" sz="quarter" idx="5"/>
          </p:nvPr>
        </p:nvSpPr>
        <p:spPr/>
        <p:txBody>
          <a:bodyPr/>
          <a:lstStyle/>
          <a:p>
            <a:fld id="{F01E8BC0-F61C-4F47-A0EF-1DCA0B1C67E8}" type="slidenum">
              <a:rPr lang="en-US" smtClean="0"/>
              <a:t>36</a:t>
            </a:fld>
            <a:endParaRPr lang="en-US"/>
          </a:p>
        </p:txBody>
      </p:sp>
    </p:spTree>
    <p:extLst>
      <p:ext uri="{BB962C8B-B14F-4D97-AF65-F5344CB8AC3E}">
        <p14:creationId xmlns:p14="http://schemas.microsoft.com/office/powerpoint/2010/main" val="11875402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1E8BC0-F61C-4F47-A0EF-1DCA0B1C67E8}" type="slidenum">
              <a:rPr lang="en-US" smtClean="0"/>
              <a:t>39</a:t>
            </a:fld>
            <a:endParaRPr lang="en-US"/>
          </a:p>
        </p:txBody>
      </p:sp>
    </p:spTree>
    <p:extLst>
      <p:ext uri="{BB962C8B-B14F-4D97-AF65-F5344CB8AC3E}">
        <p14:creationId xmlns:p14="http://schemas.microsoft.com/office/powerpoint/2010/main" val="27577718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Utility can be calculated using the 2-by-2 table shown earlier, for anywhere in the ROC space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Utility tends to increase as you get closer to a perfect prediction model (upper right corner of ROC space), </a:t>
            </a:r>
          </a:p>
          <a:p>
            <a:r>
              <a:rPr lang="en-US" dirty="0"/>
              <a:t>Often, net utility of testing will be negative if the prediction model is not good enough</a:t>
            </a:r>
          </a:p>
          <a:p>
            <a:r>
              <a:rPr lang="en-US" dirty="0"/>
              <a:t>When comparing models, its not necessarily true that point of maximum utility is on the model with the higher overall AUC</a:t>
            </a:r>
          </a:p>
        </p:txBody>
      </p:sp>
      <p:sp>
        <p:nvSpPr>
          <p:cNvPr id="4" name="Slide Number Placeholder 3"/>
          <p:cNvSpPr>
            <a:spLocks noGrp="1"/>
          </p:cNvSpPr>
          <p:nvPr>
            <p:ph type="sldNum" sz="quarter" idx="5"/>
          </p:nvPr>
        </p:nvSpPr>
        <p:spPr/>
        <p:txBody>
          <a:bodyPr/>
          <a:lstStyle/>
          <a:p>
            <a:fld id="{F01E8BC0-F61C-4F47-A0EF-1DCA0B1C67E8}" type="slidenum">
              <a:rPr lang="en-US" smtClean="0"/>
              <a:t>41</a:t>
            </a:fld>
            <a:endParaRPr lang="en-US"/>
          </a:p>
        </p:txBody>
      </p:sp>
    </p:spTree>
    <p:extLst>
      <p:ext uri="{BB962C8B-B14F-4D97-AF65-F5344CB8AC3E}">
        <p14:creationId xmlns:p14="http://schemas.microsoft.com/office/powerpoint/2010/main" val="17458610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Epic cognitive layer</a:t>
            </a:r>
          </a:p>
          <a:p>
            <a:endParaRPr lang="en-US" dirty="0"/>
          </a:p>
        </p:txBody>
      </p:sp>
      <p:sp>
        <p:nvSpPr>
          <p:cNvPr id="4" name="Slide Number Placeholder 3"/>
          <p:cNvSpPr>
            <a:spLocks noGrp="1"/>
          </p:cNvSpPr>
          <p:nvPr>
            <p:ph type="sldNum" sz="quarter" idx="5"/>
          </p:nvPr>
        </p:nvSpPr>
        <p:spPr/>
        <p:txBody>
          <a:bodyPr/>
          <a:lstStyle/>
          <a:p>
            <a:fld id="{F01E8BC0-F61C-4F47-A0EF-1DCA0B1C67E8}" type="slidenum">
              <a:rPr lang="en-US" smtClean="0"/>
              <a:t>43</a:t>
            </a:fld>
            <a:endParaRPr lang="en-US"/>
          </a:p>
        </p:txBody>
      </p:sp>
    </p:spTree>
    <p:extLst>
      <p:ext uri="{BB962C8B-B14F-4D97-AF65-F5344CB8AC3E}">
        <p14:creationId xmlns:p14="http://schemas.microsoft.com/office/powerpoint/2010/main" val="6247311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Prediction isn’t fundamentally aimed at understanding the disease process but rather at informing individuals and assisting in decision-making.</a:t>
            </a:r>
          </a:p>
          <a:p>
            <a:endParaRPr lang="en-US" dirty="0"/>
          </a:p>
          <a:p>
            <a:r>
              <a:rPr lang="en-US" dirty="0"/>
              <a:t>The ultimate decision that is being informed should guide every step of the process from what you try to predict, what data you use to predict it, how you develop and validate your model, and how it is implemented in practice.</a:t>
            </a:r>
          </a:p>
        </p:txBody>
      </p:sp>
      <p:sp>
        <p:nvSpPr>
          <p:cNvPr id="4" name="Slide Number Placeholder 3"/>
          <p:cNvSpPr>
            <a:spLocks noGrp="1"/>
          </p:cNvSpPr>
          <p:nvPr>
            <p:ph type="sldNum" sz="quarter" idx="5"/>
          </p:nvPr>
        </p:nvSpPr>
        <p:spPr/>
        <p:txBody>
          <a:bodyPr/>
          <a:lstStyle/>
          <a:p>
            <a:fld id="{F01E8BC0-F61C-4F47-A0EF-1DCA0B1C67E8}" type="slidenum">
              <a:rPr lang="en-US" smtClean="0"/>
              <a:t>44</a:t>
            </a:fld>
            <a:endParaRPr lang="en-US"/>
          </a:p>
        </p:txBody>
      </p:sp>
    </p:spTree>
    <p:extLst>
      <p:ext uri="{BB962C8B-B14F-4D97-AF65-F5344CB8AC3E}">
        <p14:creationId xmlns:p14="http://schemas.microsoft.com/office/powerpoint/2010/main" val="1645987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E07123-B2DE-D042-9654-C51544FDDFE3}" type="slidenum">
              <a:rPr lang="en-US" smtClean="0"/>
              <a:t>3</a:t>
            </a:fld>
            <a:endParaRPr lang="en-US"/>
          </a:p>
        </p:txBody>
      </p:sp>
    </p:spTree>
    <p:extLst>
      <p:ext uri="{BB962C8B-B14F-4D97-AF65-F5344CB8AC3E}">
        <p14:creationId xmlns:p14="http://schemas.microsoft.com/office/powerpoint/2010/main" val="3812027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E07123-B2DE-D042-9654-C51544FDDFE3}" type="slidenum">
              <a:rPr lang="en-US" smtClean="0"/>
              <a:t>5</a:t>
            </a:fld>
            <a:endParaRPr lang="en-US"/>
          </a:p>
        </p:txBody>
      </p:sp>
    </p:spTree>
    <p:extLst>
      <p:ext uri="{BB962C8B-B14F-4D97-AF65-F5344CB8AC3E}">
        <p14:creationId xmlns:p14="http://schemas.microsoft.com/office/powerpoint/2010/main" val="2297472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E07123-B2DE-D042-9654-C51544FDDFE3}" type="slidenum">
              <a:rPr lang="en-US" smtClean="0"/>
              <a:t>7</a:t>
            </a:fld>
            <a:endParaRPr lang="en-US"/>
          </a:p>
        </p:txBody>
      </p:sp>
    </p:spTree>
    <p:extLst>
      <p:ext uri="{BB962C8B-B14F-4D97-AF65-F5344CB8AC3E}">
        <p14:creationId xmlns:p14="http://schemas.microsoft.com/office/powerpoint/2010/main" val="401648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E07123-B2DE-D042-9654-C51544FDDFE3}" type="slidenum">
              <a:rPr lang="en-US" smtClean="0"/>
              <a:t>14</a:t>
            </a:fld>
            <a:endParaRPr lang="en-US"/>
          </a:p>
        </p:txBody>
      </p:sp>
    </p:spTree>
    <p:extLst>
      <p:ext uri="{BB962C8B-B14F-4D97-AF65-F5344CB8AC3E}">
        <p14:creationId xmlns:p14="http://schemas.microsoft.com/office/powerpoint/2010/main" val="4072826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E07123-B2DE-D042-9654-C51544FDDFE3}" type="slidenum">
              <a:rPr lang="en-US" smtClean="0"/>
              <a:t>21</a:t>
            </a:fld>
            <a:endParaRPr lang="en-US"/>
          </a:p>
        </p:txBody>
      </p:sp>
    </p:spTree>
    <p:extLst>
      <p:ext uri="{BB962C8B-B14F-4D97-AF65-F5344CB8AC3E}">
        <p14:creationId xmlns:p14="http://schemas.microsoft.com/office/powerpoint/2010/main" val="591503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can’t follow up with ALL AKI survivors, but if we knew who were at greatest risk then we could follow up with SOME</a:t>
            </a:r>
          </a:p>
        </p:txBody>
      </p:sp>
      <p:sp>
        <p:nvSpPr>
          <p:cNvPr id="4" name="Slide Number Placeholder 3"/>
          <p:cNvSpPr>
            <a:spLocks noGrp="1"/>
          </p:cNvSpPr>
          <p:nvPr>
            <p:ph type="sldNum" sz="quarter" idx="5"/>
          </p:nvPr>
        </p:nvSpPr>
        <p:spPr/>
        <p:txBody>
          <a:bodyPr/>
          <a:lstStyle/>
          <a:p>
            <a:fld id="{F01E8BC0-F61C-4F47-A0EF-1DCA0B1C67E8}" type="slidenum">
              <a:rPr lang="en-US" smtClean="0"/>
              <a:t>27</a:t>
            </a:fld>
            <a:endParaRPr lang="en-US"/>
          </a:p>
        </p:txBody>
      </p:sp>
    </p:spTree>
    <p:extLst>
      <p:ext uri="{BB962C8B-B14F-4D97-AF65-F5344CB8AC3E}">
        <p14:creationId xmlns:p14="http://schemas.microsoft.com/office/powerpoint/2010/main" val="2754984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 procedure for developing an ML prediction algorithm is well known and widely accepted.</a:t>
            </a:r>
          </a:p>
          <a:p>
            <a:r>
              <a:rPr lang="en-US" dirty="0"/>
              <a:t>There are numerous excellent free online courses and bootcamps</a:t>
            </a:r>
          </a:p>
          <a:p>
            <a:r>
              <a:rPr lang="en-US" dirty="0"/>
              <a:t>Looking at disparity between # of published prediction models and # of models that have been implemented in clinical settings, it’s clear that mastering this process is not sufficient for successful implementation</a:t>
            </a:r>
          </a:p>
        </p:txBody>
      </p:sp>
      <p:sp>
        <p:nvSpPr>
          <p:cNvPr id="4" name="Slide Number Placeholder 3"/>
          <p:cNvSpPr>
            <a:spLocks noGrp="1"/>
          </p:cNvSpPr>
          <p:nvPr>
            <p:ph type="sldNum" sz="quarter" idx="5"/>
          </p:nvPr>
        </p:nvSpPr>
        <p:spPr/>
        <p:txBody>
          <a:bodyPr/>
          <a:lstStyle/>
          <a:p>
            <a:fld id="{F01E8BC0-F61C-4F47-A0EF-1DCA0B1C67E8}" type="slidenum">
              <a:rPr lang="en-US" smtClean="0"/>
              <a:t>29</a:t>
            </a:fld>
            <a:endParaRPr lang="en-US"/>
          </a:p>
        </p:txBody>
      </p:sp>
    </p:spTree>
    <p:extLst>
      <p:ext uri="{BB962C8B-B14F-4D97-AF65-F5344CB8AC3E}">
        <p14:creationId xmlns:p14="http://schemas.microsoft.com/office/powerpoint/2010/main" val="3307564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Zooming out, 3 questions that the train/validate/test procedure does not address</a:t>
            </a:r>
          </a:p>
        </p:txBody>
      </p:sp>
      <p:sp>
        <p:nvSpPr>
          <p:cNvPr id="4" name="Slide Number Placeholder 3"/>
          <p:cNvSpPr>
            <a:spLocks noGrp="1"/>
          </p:cNvSpPr>
          <p:nvPr>
            <p:ph type="sldNum" sz="quarter" idx="5"/>
          </p:nvPr>
        </p:nvSpPr>
        <p:spPr/>
        <p:txBody>
          <a:bodyPr/>
          <a:lstStyle/>
          <a:p>
            <a:fld id="{F01E8BC0-F61C-4F47-A0EF-1DCA0B1C67E8}" type="slidenum">
              <a:rPr lang="en-US" smtClean="0"/>
              <a:t>30</a:t>
            </a:fld>
            <a:endParaRPr lang="en-US"/>
          </a:p>
        </p:txBody>
      </p:sp>
    </p:spTree>
    <p:extLst>
      <p:ext uri="{BB962C8B-B14F-4D97-AF65-F5344CB8AC3E}">
        <p14:creationId xmlns:p14="http://schemas.microsoft.com/office/powerpoint/2010/main" val="2102754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p:cNvSpPr>
            <a:spLocks noGrp="1"/>
          </p:cNvSpPr>
          <p:nvPr>
            <p:ph type="dt" sz="half" idx="10"/>
          </p:nvPr>
        </p:nvSpPr>
        <p:spPr>
          <a:xfrm>
            <a:off x="3200401" y="6325977"/>
            <a:ext cx="1401096" cy="365125"/>
          </a:xfrm>
        </p:spPr>
        <p:txBody>
          <a:bodyPr/>
          <a:lstStyle>
            <a:lvl1pPr>
              <a:defRPr sz="1000"/>
            </a:lvl1pPr>
          </a:lstStyle>
          <a:p>
            <a:endParaRPr lang="en-CA" dirty="0"/>
          </a:p>
        </p:txBody>
      </p:sp>
      <p:sp>
        <p:nvSpPr>
          <p:cNvPr id="5" name="Footer Placeholder 4"/>
          <p:cNvSpPr>
            <a:spLocks noGrp="1"/>
          </p:cNvSpPr>
          <p:nvPr>
            <p:ph type="ftr" sz="quarter" idx="11"/>
          </p:nvPr>
        </p:nvSpPr>
        <p:spPr>
          <a:xfrm>
            <a:off x="4670322" y="6325978"/>
            <a:ext cx="5948517" cy="365124"/>
          </a:xfrm>
        </p:spPr>
        <p:txBody>
          <a:bodyPr/>
          <a:lstStyle>
            <a:lvl1pPr algn="l">
              <a:defRPr sz="1000"/>
            </a:lvl1pPr>
          </a:lstStyle>
          <a:p>
            <a:endParaRPr lang="en-CA" dirty="0"/>
          </a:p>
        </p:txBody>
      </p:sp>
      <p:sp>
        <p:nvSpPr>
          <p:cNvPr id="6" name="Slide Number Placeholder 5"/>
          <p:cNvSpPr>
            <a:spLocks noGrp="1"/>
          </p:cNvSpPr>
          <p:nvPr>
            <p:ph type="sldNum" sz="quarter" idx="12"/>
          </p:nvPr>
        </p:nvSpPr>
        <p:spPr>
          <a:xfrm>
            <a:off x="10766322" y="6313683"/>
            <a:ext cx="656303" cy="365125"/>
          </a:xfrm>
        </p:spPr>
        <p:txBody>
          <a:bodyPr/>
          <a:lstStyle>
            <a:lvl1pPr>
              <a:defRPr sz="1200">
                <a:solidFill>
                  <a:schemeClr val="bg1"/>
                </a:solidFill>
              </a:defRPr>
            </a:lvl1pPr>
          </a:lstStyle>
          <a:p>
            <a:fld id="{D63B8D7F-266E-41A3-B950-9989D28316EA}" type="slidenum">
              <a:rPr lang="en-CA" smtClean="0"/>
              <a:pPr/>
              <a:t>‹#›</a:t>
            </a:fld>
            <a:endParaRPr lang="en-CA" dirty="0"/>
          </a:p>
        </p:txBody>
      </p:sp>
    </p:spTree>
    <p:extLst>
      <p:ext uri="{BB962C8B-B14F-4D97-AF65-F5344CB8AC3E}">
        <p14:creationId xmlns:p14="http://schemas.microsoft.com/office/powerpoint/2010/main" val="3262130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714"/>
            <a:ext cx="12193269" cy="6857285"/>
          </a:xfrm>
          <a:prstGeom prst="rect">
            <a:avLst/>
          </a:prstGeom>
        </p:spPr>
      </p:pic>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D63B8D7F-266E-41A3-B950-9989D28316EA}" type="slidenum">
              <a:rPr lang="en-CA" smtClean="0"/>
              <a:t>‹#›</a:t>
            </a:fld>
            <a:endParaRPr lang="en-CA"/>
          </a:p>
        </p:txBody>
      </p:sp>
    </p:spTree>
    <p:extLst>
      <p:ext uri="{BB962C8B-B14F-4D97-AF65-F5344CB8AC3E}">
        <p14:creationId xmlns:p14="http://schemas.microsoft.com/office/powerpoint/2010/main" val="19958446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714"/>
            <a:ext cx="12193269" cy="6857285"/>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solidFill>
                  <a:srgbClr val="5D677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solidFill>
                  <a:srgbClr val="5D677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D63B8D7F-266E-41A3-B950-9989D28316EA}" type="slidenum">
              <a:rPr lang="en-CA" smtClean="0"/>
              <a:t>‹#›</a:t>
            </a:fld>
            <a:endParaRPr lang="en-CA"/>
          </a:p>
        </p:txBody>
      </p:sp>
    </p:spTree>
    <p:extLst>
      <p:ext uri="{BB962C8B-B14F-4D97-AF65-F5344CB8AC3E}">
        <p14:creationId xmlns:p14="http://schemas.microsoft.com/office/powerpoint/2010/main" val="41264386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714"/>
            <a:ext cx="12193269" cy="6857285"/>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D63B8D7F-266E-41A3-B950-9989D28316EA}" type="slidenum">
              <a:rPr lang="en-CA" smtClean="0"/>
              <a:t>‹#›</a:t>
            </a:fld>
            <a:endParaRPr lang="en-CA"/>
          </a:p>
        </p:txBody>
      </p:sp>
    </p:spTree>
    <p:extLst>
      <p:ext uri="{BB962C8B-B14F-4D97-AF65-F5344CB8AC3E}">
        <p14:creationId xmlns:p14="http://schemas.microsoft.com/office/powerpoint/2010/main" val="26640907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D63B8D7F-266E-41A3-B950-9989D28316EA}" type="slidenum">
              <a:rPr lang="en-CA" smtClean="0"/>
              <a:t>‹#›</a:t>
            </a:fld>
            <a:endParaRPr lang="en-CA"/>
          </a:p>
        </p:txBody>
      </p:sp>
    </p:spTree>
    <p:extLst>
      <p:ext uri="{BB962C8B-B14F-4D97-AF65-F5344CB8AC3E}">
        <p14:creationId xmlns:p14="http://schemas.microsoft.com/office/powerpoint/2010/main" val="14299201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1334" y="1278466"/>
            <a:ext cx="9499600" cy="1617133"/>
          </a:xfrm>
        </p:spPr>
        <p:txBody>
          <a:bodyPr anchor="b"/>
          <a:lstStyle>
            <a:lvl1pPr marL="0" indent="0" algn="l" defTabSz="179388">
              <a:defRPr sz="6000">
                <a:solidFill>
                  <a:schemeClr val="bg1"/>
                </a:solidFill>
                <a:latin typeface="Arial" panose="020B0604020202020204" pitchFamily="34" charset="0"/>
                <a:cs typeface="Arial" panose="020B0604020202020204" pitchFamily="34" charset="0"/>
              </a:defRPr>
            </a:lvl1pPr>
          </a:lstStyle>
          <a:p>
            <a:r>
              <a:rPr lang="en-US" dirty="0"/>
              <a:t>Click to edit Master title style</a:t>
            </a:r>
            <a:endParaRPr lang="en-CA" dirty="0"/>
          </a:p>
        </p:txBody>
      </p:sp>
      <p:sp>
        <p:nvSpPr>
          <p:cNvPr id="3" name="Subtitle 2"/>
          <p:cNvSpPr>
            <a:spLocks noGrp="1"/>
          </p:cNvSpPr>
          <p:nvPr>
            <p:ph type="subTitle" idx="1"/>
          </p:nvPr>
        </p:nvSpPr>
        <p:spPr>
          <a:xfrm>
            <a:off x="931334" y="3064933"/>
            <a:ext cx="9499599" cy="2209800"/>
          </a:xfrm>
        </p:spPr>
        <p:txBody>
          <a:bodyPr>
            <a:normAutofit/>
          </a:bodyPr>
          <a:lstStyle>
            <a:lvl1pPr marL="0" indent="0" algn="l">
              <a:buNone/>
              <a:defRPr sz="28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CA" dirty="0"/>
          </a:p>
        </p:txBody>
      </p:sp>
    </p:spTree>
    <p:extLst>
      <p:ext uri="{BB962C8B-B14F-4D97-AF65-F5344CB8AC3E}">
        <p14:creationId xmlns:p14="http://schemas.microsoft.com/office/powerpoint/2010/main" val="1933546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p:cNvSpPr>
            <a:spLocks noGrp="1"/>
          </p:cNvSpPr>
          <p:nvPr>
            <p:ph type="dt" sz="half" idx="10"/>
          </p:nvPr>
        </p:nvSpPr>
        <p:spPr>
          <a:xfrm>
            <a:off x="3200401" y="6325977"/>
            <a:ext cx="1401096" cy="365125"/>
          </a:xfrm>
          <a:prstGeom prst="rect">
            <a:avLst/>
          </a:prstGeom>
        </p:spPr>
        <p:txBody>
          <a:bodyPr/>
          <a:lstStyle>
            <a:lvl1pPr>
              <a:defRPr sz="1000"/>
            </a:lvl1pPr>
          </a:lstStyle>
          <a:p>
            <a:endParaRPr lang="en-CA" dirty="0"/>
          </a:p>
        </p:txBody>
      </p:sp>
      <p:sp>
        <p:nvSpPr>
          <p:cNvPr id="5" name="Footer Placeholder 4"/>
          <p:cNvSpPr>
            <a:spLocks noGrp="1"/>
          </p:cNvSpPr>
          <p:nvPr>
            <p:ph type="ftr" sz="quarter" idx="11"/>
          </p:nvPr>
        </p:nvSpPr>
        <p:spPr>
          <a:xfrm>
            <a:off x="4670322" y="6325978"/>
            <a:ext cx="5948517" cy="365124"/>
          </a:xfrm>
          <a:prstGeom prst="rect">
            <a:avLst/>
          </a:prstGeom>
        </p:spPr>
        <p:txBody>
          <a:bodyPr/>
          <a:lstStyle>
            <a:lvl1pPr algn="l">
              <a:defRPr sz="1000"/>
            </a:lvl1pPr>
          </a:lstStyle>
          <a:p>
            <a:endParaRPr lang="en-CA" dirty="0"/>
          </a:p>
        </p:txBody>
      </p:sp>
      <p:sp>
        <p:nvSpPr>
          <p:cNvPr id="6" name="Slide Number Placeholder 5"/>
          <p:cNvSpPr>
            <a:spLocks noGrp="1"/>
          </p:cNvSpPr>
          <p:nvPr>
            <p:ph type="sldNum" sz="quarter" idx="12"/>
          </p:nvPr>
        </p:nvSpPr>
        <p:spPr>
          <a:xfrm>
            <a:off x="10766322" y="6313683"/>
            <a:ext cx="656303" cy="365125"/>
          </a:xfrm>
          <a:prstGeom prst="rect">
            <a:avLst/>
          </a:prstGeom>
        </p:spPr>
        <p:txBody>
          <a:bodyPr/>
          <a:lstStyle>
            <a:lvl1pPr>
              <a:defRPr sz="1200">
                <a:solidFill>
                  <a:schemeClr val="bg1"/>
                </a:solidFill>
              </a:defRPr>
            </a:lvl1pPr>
          </a:lstStyle>
          <a:p>
            <a:fld id="{D63B8D7F-266E-41A3-B950-9989D28316EA}" type="slidenum">
              <a:rPr lang="en-CA" smtClean="0"/>
              <a:pPr/>
              <a:t>‹#›</a:t>
            </a:fld>
            <a:endParaRPr lang="en-CA" dirty="0"/>
          </a:p>
        </p:txBody>
      </p:sp>
    </p:spTree>
    <p:extLst>
      <p:ext uri="{BB962C8B-B14F-4D97-AF65-F5344CB8AC3E}">
        <p14:creationId xmlns:p14="http://schemas.microsoft.com/office/powerpoint/2010/main" val="16009681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1072791"/>
          </a:xfrm>
        </p:spPr>
        <p:txBody>
          <a:bodyPr anchor="b"/>
          <a:lstStyle>
            <a:lvl1pPr>
              <a:defRPr sz="6000"/>
            </a:lvl1pPr>
          </a:lstStyle>
          <a:p>
            <a:r>
              <a:rPr lang="en-US" dirty="0"/>
              <a:t>Click to edit Master title style</a:t>
            </a:r>
            <a:endParaRPr lang="en-CA" dirty="0"/>
          </a:p>
        </p:txBody>
      </p:sp>
      <p:sp>
        <p:nvSpPr>
          <p:cNvPr id="3" name="Text Placeholder 2"/>
          <p:cNvSpPr>
            <a:spLocks noGrp="1"/>
          </p:cNvSpPr>
          <p:nvPr>
            <p:ph type="body" idx="1"/>
          </p:nvPr>
        </p:nvSpPr>
        <p:spPr>
          <a:xfrm>
            <a:off x="831850" y="2939846"/>
            <a:ext cx="10515600" cy="2812026"/>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a:xfrm>
            <a:off x="3227439" y="6341397"/>
            <a:ext cx="1354393" cy="365125"/>
          </a:xfrm>
          <a:prstGeom prst="rect">
            <a:avLst/>
          </a:prstGeom>
        </p:spPr>
        <p:txBody>
          <a:bodyPr/>
          <a:lstStyle/>
          <a:p>
            <a:endParaRPr lang="en-CA"/>
          </a:p>
        </p:txBody>
      </p:sp>
      <p:sp>
        <p:nvSpPr>
          <p:cNvPr id="5" name="Footer Placeholder 4"/>
          <p:cNvSpPr>
            <a:spLocks noGrp="1"/>
          </p:cNvSpPr>
          <p:nvPr>
            <p:ph type="ftr" sz="quarter" idx="11"/>
          </p:nvPr>
        </p:nvSpPr>
        <p:spPr>
          <a:xfrm>
            <a:off x="4660490" y="6346518"/>
            <a:ext cx="6253316" cy="365125"/>
          </a:xfrm>
          <a:prstGeom prst="rect">
            <a:avLst/>
          </a:prstGeom>
        </p:spPr>
        <p:txBody>
          <a:bodyPr/>
          <a:lstStyle/>
          <a:p>
            <a:endParaRPr lang="en-CA"/>
          </a:p>
        </p:txBody>
      </p:sp>
      <p:sp>
        <p:nvSpPr>
          <p:cNvPr id="6" name="Slide Number Placeholder 5"/>
          <p:cNvSpPr>
            <a:spLocks noGrp="1"/>
          </p:cNvSpPr>
          <p:nvPr>
            <p:ph type="sldNum" sz="quarter" idx="12"/>
          </p:nvPr>
        </p:nvSpPr>
        <p:spPr>
          <a:xfrm>
            <a:off x="10913806" y="6346518"/>
            <a:ext cx="439994" cy="365125"/>
          </a:xfrm>
          <a:prstGeom prst="rect">
            <a:avLst/>
          </a:prstGeom>
        </p:spPr>
        <p:txBody>
          <a:bodyPr/>
          <a:lstStyle/>
          <a:p>
            <a:fld id="{D63B8D7F-266E-41A3-B950-9989D28316EA}" type="slidenum">
              <a:rPr lang="en-CA" smtClean="0"/>
              <a:t>‹#›</a:t>
            </a:fld>
            <a:endParaRPr lang="en-CA"/>
          </a:p>
        </p:txBody>
      </p:sp>
    </p:spTree>
    <p:extLst>
      <p:ext uri="{BB962C8B-B14F-4D97-AF65-F5344CB8AC3E}">
        <p14:creationId xmlns:p14="http://schemas.microsoft.com/office/powerpoint/2010/main" val="13135961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a:xfrm>
            <a:off x="3227439" y="6341397"/>
            <a:ext cx="1354393" cy="365125"/>
          </a:xfrm>
          <a:prstGeom prst="rect">
            <a:avLst/>
          </a:prstGeom>
        </p:spPr>
        <p:txBody>
          <a:bodyPr/>
          <a:lstStyle/>
          <a:p>
            <a:endParaRPr lang="en-CA"/>
          </a:p>
        </p:txBody>
      </p:sp>
      <p:sp>
        <p:nvSpPr>
          <p:cNvPr id="6" name="Footer Placeholder 5"/>
          <p:cNvSpPr>
            <a:spLocks noGrp="1"/>
          </p:cNvSpPr>
          <p:nvPr>
            <p:ph type="ftr" sz="quarter" idx="11"/>
          </p:nvPr>
        </p:nvSpPr>
        <p:spPr>
          <a:xfrm>
            <a:off x="4660490" y="6346518"/>
            <a:ext cx="6253316" cy="365125"/>
          </a:xfrm>
          <a:prstGeom prst="rect">
            <a:avLst/>
          </a:prstGeom>
        </p:spPr>
        <p:txBody>
          <a:bodyPr/>
          <a:lstStyle/>
          <a:p>
            <a:endParaRPr lang="en-CA"/>
          </a:p>
        </p:txBody>
      </p:sp>
      <p:sp>
        <p:nvSpPr>
          <p:cNvPr id="7" name="Slide Number Placeholder 6"/>
          <p:cNvSpPr>
            <a:spLocks noGrp="1"/>
          </p:cNvSpPr>
          <p:nvPr>
            <p:ph type="sldNum" sz="quarter" idx="12"/>
          </p:nvPr>
        </p:nvSpPr>
        <p:spPr>
          <a:xfrm>
            <a:off x="10913806" y="6346518"/>
            <a:ext cx="439994" cy="365125"/>
          </a:xfrm>
          <a:prstGeom prst="rect">
            <a:avLst/>
          </a:prstGeom>
        </p:spPr>
        <p:txBody>
          <a:bodyPr/>
          <a:lstStyle/>
          <a:p>
            <a:fld id="{D63B8D7F-266E-41A3-B950-9989D28316EA}" type="slidenum">
              <a:rPr lang="en-CA" smtClean="0"/>
              <a:t>‹#›</a:t>
            </a:fld>
            <a:endParaRPr lang="en-CA"/>
          </a:p>
        </p:txBody>
      </p:sp>
    </p:spTree>
    <p:extLst>
      <p:ext uri="{BB962C8B-B14F-4D97-AF65-F5344CB8AC3E}">
        <p14:creationId xmlns:p14="http://schemas.microsoft.com/office/powerpoint/2010/main" val="17172559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solidFill>
                  <a:srgbClr val="5D677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solidFill>
                  <a:srgbClr val="5D677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a:xfrm>
            <a:off x="3227439" y="6341397"/>
            <a:ext cx="1354393" cy="365125"/>
          </a:xfrm>
          <a:prstGeom prst="rect">
            <a:avLst/>
          </a:prstGeom>
        </p:spPr>
        <p:txBody>
          <a:bodyPr/>
          <a:lstStyle/>
          <a:p>
            <a:endParaRPr lang="en-CA"/>
          </a:p>
        </p:txBody>
      </p:sp>
      <p:sp>
        <p:nvSpPr>
          <p:cNvPr id="8" name="Footer Placeholder 7"/>
          <p:cNvSpPr>
            <a:spLocks noGrp="1"/>
          </p:cNvSpPr>
          <p:nvPr>
            <p:ph type="ftr" sz="quarter" idx="11"/>
          </p:nvPr>
        </p:nvSpPr>
        <p:spPr>
          <a:xfrm>
            <a:off x="4660490" y="6346518"/>
            <a:ext cx="6253316" cy="365125"/>
          </a:xfrm>
          <a:prstGeom prst="rect">
            <a:avLst/>
          </a:prstGeom>
        </p:spPr>
        <p:txBody>
          <a:bodyPr/>
          <a:lstStyle/>
          <a:p>
            <a:endParaRPr lang="en-CA"/>
          </a:p>
        </p:txBody>
      </p:sp>
      <p:sp>
        <p:nvSpPr>
          <p:cNvPr id="9" name="Slide Number Placeholder 8"/>
          <p:cNvSpPr>
            <a:spLocks noGrp="1"/>
          </p:cNvSpPr>
          <p:nvPr>
            <p:ph type="sldNum" sz="quarter" idx="12"/>
          </p:nvPr>
        </p:nvSpPr>
        <p:spPr>
          <a:xfrm>
            <a:off x="10913806" y="6346518"/>
            <a:ext cx="439994" cy="365125"/>
          </a:xfrm>
          <a:prstGeom prst="rect">
            <a:avLst/>
          </a:prstGeom>
        </p:spPr>
        <p:txBody>
          <a:bodyPr/>
          <a:lstStyle/>
          <a:p>
            <a:fld id="{D63B8D7F-266E-41A3-B950-9989D28316EA}" type="slidenum">
              <a:rPr lang="en-CA" smtClean="0"/>
              <a:t>‹#›</a:t>
            </a:fld>
            <a:endParaRPr lang="en-CA"/>
          </a:p>
        </p:txBody>
      </p:sp>
    </p:spTree>
    <p:extLst>
      <p:ext uri="{BB962C8B-B14F-4D97-AF65-F5344CB8AC3E}">
        <p14:creationId xmlns:p14="http://schemas.microsoft.com/office/powerpoint/2010/main" val="22066177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354666" y="1271588"/>
            <a:ext cx="9999133" cy="3586162"/>
          </a:xfrm>
        </p:spPr>
        <p:txBody>
          <a:bodyPr/>
          <a:lstStyle/>
          <a:p>
            <a:r>
              <a:rPr lang="en-US" dirty="0"/>
              <a:t>Click to edit Master title style</a:t>
            </a:r>
            <a:endParaRPr lang="en-CA" dirty="0"/>
          </a:p>
        </p:txBody>
      </p:sp>
    </p:spTree>
    <p:extLst>
      <p:ext uri="{BB962C8B-B14F-4D97-AF65-F5344CB8AC3E}">
        <p14:creationId xmlns:p14="http://schemas.microsoft.com/office/powerpoint/2010/main" val="39291553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937"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714"/>
            <a:ext cx="12193269" cy="6857285"/>
          </a:xfrm>
          <a:prstGeom prst="rect">
            <a:avLst/>
          </a:prstGeom>
        </p:spPr>
      </p:pic>
      <p:sp>
        <p:nvSpPr>
          <p:cNvPr id="2" name="Title 1"/>
          <p:cNvSpPr>
            <a:spLocks noGrp="1"/>
          </p:cNvSpPr>
          <p:nvPr>
            <p:ph type="title"/>
          </p:nvPr>
        </p:nvSpPr>
        <p:spPr>
          <a:xfrm>
            <a:off x="831850" y="1709738"/>
            <a:ext cx="10515600" cy="1072791"/>
          </a:xfrm>
        </p:spPr>
        <p:txBody>
          <a:bodyPr anchor="b"/>
          <a:lstStyle>
            <a:lvl1pPr>
              <a:defRPr sz="6000"/>
            </a:lvl1pPr>
          </a:lstStyle>
          <a:p>
            <a:r>
              <a:rPr lang="en-US" dirty="0"/>
              <a:t>Click to edit Master title style</a:t>
            </a:r>
            <a:endParaRPr lang="en-CA" dirty="0"/>
          </a:p>
        </p:txBody>
      </p:sp>
      <p:sp>
        <p:nvSpPr>
          <p:cNvPr id="3" name="Text Placeholder 2"/>
          <p:cNvSpPr>
            <a:spLocks noGrp="1"/>
          </p:cNvSpPr>
          <p:nvPr>
            <p:ph type="body" idx="1"/>
          </p:nvPr>
        </p:nvSpPr>
        <p:spPr>
          <a:xfrm>
            <a:off x="831850" y="2939846"/>
            <a:ext cx="10515600" cy="2812026"/>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63B8D7F-266E-41A3-B950-9989D28316EA}" type="slidenum">
              <a:rPr lang="en-CA" smtClean="0"/>
              <a:t>‹#›</a:t>
            </a:fld>
            <a:endParaRPr lang="en-CA"/>
          </a:p>
        </p:txBody>
      </p:sp>
    </p:spTree>
    <p:extLst>
      <p:ext uri="{BB962C8B-B14F-4D97-AF65-F5344CB8AC3E}">
        <p14:creationId xmlns:p14="http://schemas.microsoft.com/office/powerpoint/2010/main" val="33717887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714"/>
            <a:ext cx="12193269" cy="6857285"/>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3227439" y="6341397"/>
            <a:ext cx="1354393" cy="365125"/>
          </a:xfrm>
          <a:prstGeom prst="rect">
            <a:avLst/>
          </a:prstGeom>
        </p:spPr>
        <p:txBody>
          <a:bodyPr/>
          <a:lstStyle/>
          <a:p>
            <a:endParaRPr lang="en-CA"/>
          </a:p>
        </p:txBody>
      </p:sp>
      <p:sp>
        <p:nvSpPr>
          <p:cNvPr id="6" name="Footer Placeholder 5"/>
          <p:cNvSpPr>
            <a:spLocks noGrp="1"/>
          </p:cNvSpPr>
          <p:nvPr>
            <p:ph type="ftr" sz="quarter" idx="11"/>
          </p:nvPr>
        </p:nvSpPr>
        <p:spPr>
          <a:xfrm>
            <a:off x="4660490" y="6346518"/>
            <a:ext cx="6253316" cy="365125"/>
          </a:xfrm>
          <a:prstGeom prst="rect">
            <a:avLst/>
          </a:prstGeom>
        </p:spPr>
        <p:txBody>
          <a:bodyPr/>
          <a:lstStyle/>
          <a:p>
            <a:endParaRPr lang="en-CA"/>
          </a:p>
        </p:txBody>
      </p:sp>
      <p:sp>
        <p:nvSpPr>
          <p:cNvPr id="7" name="Slide Number Placeholder 6"/>
          <p:cNvSpPr>
            <a:spLocks noGrp="1"/>
          </p:cNvSpPr>
          <p:nvPr>
            <p:ph type="sldNum" sz="quarter" idx="12"/>
          </p:nvPr>
        </p:nvSpPr>
        <p:spPr>
          <a:xfrm>
            <a:off x="10913806" y="6346518"/>
            <a:ext cx="439994" cy="365125"/>
          </a:xfrm>
          <a:prstGeom prst="rect">
            <a:avLst/>
          </a:prstGeom>
        </p:spPr>
        <p:txBody>
          <a:bodyPr/>
          <a:lstStyle/>
          <a:p>
            <a:fld id="{D63B8D7F-266E-41A3-B950-9989D28316EA}" type="slidenum">
              <a:rPr lang="en-CA" smtClean="0"/>
              <a:t>‹#›</a:t>
            </a:fld>
            <a:endParaRPr lang="en-CA"/>
          </a:p>
        </p:txBody>
      </p:sp>
    </p:spTree>
    <p:extLst>
      <p:ext uri="{BB962C8B-B14F-4D97-AF65-F5344CB8AC3E}">
        <p14:creationId xmlns:p14="http://schemas.microsoft.com/office/powerpoint/2010/main" val="6243081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a:xfrm>
            <a:off x="3227439" y="6341397"/>
            <a:ext cx="1354393" cy="365125"/>
          </a:xfrm>
          <a:prstGeom prst="rect">
            <a:avLst/>
          </a:prstGeom>
        </p:spPr>
        <p:txBody>
          <a:bodyPr/>
          <a:lstStyle/>
          <a:p>
            <a:endParaRPr lang="en-CA"/>
          </a:p>
        </p:txBody>
      </p:sp>
      <p:sp>
        <p:nvSpPr>
          <p:cNvPr id="6" name="Footer Placeholder 5"/>
          <p:cNvSpPr>
            <a:spLocks noGrp="1"/>
          </p:cNvSpPr>
          <p:nvPr>
            <p:ph type="ftr" sz="quarter" idx="11"/>
          </p:nvPr>
        </p:nvSpPr>
        <p:spPr>
          <a:xfrm>
            <a:off x="4660490" y="6346518"/>
            <a:ext cx="6253316" cy="365125"/>
          </a:xfrm>
          <a:prstGeom prst="rect">
            <a:avLst/>
          </a:prstGeom>
        </p:spPr>
        <p:txBody>
          <a:bodyPr/>
          <a:lstStyle/>
          <a:p>
            <a:endParaRPr lang="en-CA"/>
          </a:p>
        </p:txBody>
      </p:sp>
      <p:sp>
        <p:nvSpPr>
          <p:cNvPr id="7" name="Slide Number Placeholder 6"/>
          <p:cNvSpPr>
            <a:spLocks noGrp="1"/>
          </p:cNvSpPr>
          <p:nvPr>
            <p:ph type="sldNum" sz="quarter" idx="12"/>
          </p:nvPr>
        </p:nvSpPr>
        <p:spPr>
          <a:xfrm>
            <a:off x="10913806" y="6346518"/>
            <a:ext cx="439994" cy="365125"/>
          </a:xfrm>
          <a:prstGeom prst="rect">
            <a:avLst/>
          </a:prstGeom>
        </p:spPr>
        <p:txBody>
          <a:bodyPr/>
          <a:lstStyle/>
          <a:p>
            <a:fld id="{D63B8D7F-266E-41A3-B950-9989D28316EA}" type="slidenum">
              <a:rPr lang="en-CA" smtClean="0"/>
              <a:t>‹#›</a:t>
            </a:fld>
            <a:endParaRPr lang="en-CA"/>
          </a:p>
        </p:txBody>
      </p:sp>
    </p:spTree>
    <p:extLst>
      <p:ext uri="{BB962C8B-B14F-4D97-AF65-F5344CB8AC3E}">
        <p14:creationId xmlns:p14="http://schemas.microsoft.com/office/powerpoint/2010/main" val="2247197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714"/>
            <a:ext cx="12193269" cy="6857285"/>
          </a:xfrm>
          <a:prstGeom prst="rect">
            <a:avLst/>
          </a:prstGeom>
        </p:spPr>
      </p:pic>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D63B8D7F-266E-41A3-B950-9989D28316EA}" type="slidenum">
              <a:rPr lang="en-CA" smtClean="0"/>
              <a:t>‹#›</a:t>
            </a:fld>
            <a:endParaRPr lang="en-CA"/>
          </a:p>
        </p:txBody>
      </p:sp>
    </p:spTree>
    <p:extLst>
      <p:ext uri="{BB962C8B-B14F-4D97-AF65-F5344CB8AC3E}">
        <p14:creationId xmlns:p14="http://schemas.microsoft.com/office/powerpoint/2010/main" val="2301731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714"/>
            <a:ext cx="12193269" cy="6857285"/>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solidFill>
                  <a:srgbClr val="5D677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solidFill>
                  <a:srgbClr val="5D677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D63B8D7F-266E-41A3-B950-9989D28316EA}" type="slidenum">
              <a:rPr lang="en-CA" smtClean="0"/>
              <a:t>‹#›</a:t>
            </a:fld>
            <a:endParaRPr lang="en-CA"/>
          </a:p>
        </p:txBody>
      </p:sp>
    </p:spTree>
    <p:extLst>
      <p:ext uri="{BB962C8B-B14F-4D97-AF65-F5344CB8AC3E}">
        <p14:creationId xmlns:p14="http://schemas.microsoft.com/office/powerpoint/2010/main" val="4043324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714"/>
            <a:ext cx="12193269" cy="6857285"/>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D63B8D7F-266E-41A3-B950-9989D28316EA}" type="slidenum">
              <a:rPr lang="en-CA" smtClean="0"/>
              <a:t>‹#›</a:t>
            </a:fld>
            <a:endParaRPr lang="en-CA"/>
          </a:p>
        </p:txBody>
      </p:sp>
    </p:spTree>
    <p:extLst>
      <p:ext uri="{BB962C8B-B14F-4D97-AF65-F5344CB8AC3E}">
        <p14:creationId xmlns:p14="http://schemas.microsoft.com/office/powerpoint/2010/main" val="818967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D63B8D7F-266E-41A3-B950-9989D28316EA}" type="slidenum">
              <a:rPr lang="en-CA" smtClean="0"/>
              <a:t>‹#›</a:t>
            </a:fld>
            <a:endParaRPr lang="en-CA"/>
          </a:p>
        </p:txBody>
      </p:sp>
    </p:spTree>
    <p:extLst>
      <p:ext uri="{BB962C8B-B14F-4D97-AF65-F5344CB8AC3E}">
        <p14:creationId xmlns:p14="http://schemas.microsoft.com/office/powerpoint/2010/main" val="3864126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65035" y="479389"/>
            <a:ext cx="10277149" cy="650699"/>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7" name="Content Placeholder 6"/>
          <p:cNvSpPr>
            <a:spLocks noGrp="1"/>
          </p:cNvSpPr>
          <p:nvPr>
            <p:ph sz="quarter" idx="10"/>
          </p:nvPr>
        </p:nvSpPr>
        <p:spPr>
          <a:xfrm>
            <a:off x="1274238" y="1211580"/>
            <a:ext cx="10267951" cy="5012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412367"/>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p:cNvSpPr>
            <a:spLocks noGrp="1"/>
          </p:cNvSpPr>
          <p:nvPr>
            <p:ph type="dt" sz="half" idx="10"/>
          </p:nvPr>
        </p:nvSpPr>
        <p:spPr>
          <a:xfrm>
            <a:off x="3200401" y="6325977"/>
            <a:ext cx="1401096" cy="365125"/>
          </a:xfrm>
        </p:spPr>
        <p:txBody>
          <a:bodyPr/>
          <a:lstStyle>
            <a:lvl1pPr>
              <a:defRPr sz="1000"/>
            </a:lvl1pPr>
          </a:lstStyle>
          <a:p>
            <a:endParaRPr lang="en-CA" dirty="0"/>
          </a:p>
        </p:txBody>
      </p:sp>
      <p:sp>
        <p:nvSpPr>
          <p:cNvPr id="5" name="Footer Placeholder 4"/>
          <p:cNvSpPr>
            <a:spLocks noGrp="1"/>
          </p:cNvSpPr>
          <p:nvPr>
            <p:ph type="ftr" sz="quarter" idx="11"/>
          </p:nvPr>
        </p:nvSpPr>
        <p:spPr>
          <a:xfrm>
            <a:off x="4670322" y="6325978"/>
            <a:ext cx="5948517" cy="365124"/>
          </a:xfrm>
        </p:spPr>
        <p:txBody>
          <a:bodyPr/>
          <a:lstStyle>
            <a:lvl1pPr algn="l">
              <a:defRPr sz="1000"/>
            </a:lvl1pPr>
          </a:lstStyle>
          <a:p>
            <a:endParaRPr lang="en-CA" dirty="0"/>
          </a:p>
        </p:txBody>
      </p:sp>
      <p:sp>
        <p:nvSpPr>
          <p:cNvPr id="6" name="Slide Number Placeholder 5"/>
          <p:cNvSpPr>
            <a:spLocks noGrp="1"/>
          </p:cNvSpPr>
          <p:nvPr>
            <p:ph type="sldNum" sz="quarter" idx="12"/>
          </p:nvPr>
        </p:nvSpPr>
        <p:spPr>
          <a:xfrm>
            <a:off x="10766322" y="6313683"/>
            <a:ext cx="656303" cy="365125"/>
          </a:xfrm>
        </p:spPr>
        <p:txBody>
          <a:bodyPr/>
          <a:lstStyle>
            <a:lvl1pPr>
              <a:defRPr sz="1200">
                <a:solidFill>
                  <a:schemeClr val="bg1"/>
                </a:solidFill>
              </a:defRPr>
            </a:lvl1pPr>
          </a:lstStyle>
          <a:p>
            <a:fld id="{D63B8D7F-266E-41A3-B950-9989D28316EA}" type="slidenum">
              <a:rPr lang="en-CA" smtClean="0"/>
              <a:pPr/>
              <a:t>‹#›</a:t>
            </a:fld>
            <a:endParaRPr lang="en-CA" dirty="0"/>
          </a:p>
        </p:txBody>
      </p:sp>
    </p:spTree>
    <p:extLst>
      <p:ext uri="{BB962C8B-B14F-4D97-AF65-F5344CB8AC3E}">
        <p14:creationId xmlns:p14="http://schemas.microsoft.com/office/powerpoint/2010/main" val="2405100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714"/>
            <a:ext cx="12193269" cy="6857285"/>
          </a:xfrm>
          <a:prstGeom prst="rect">
            <a:avLst/>
          </a:prstGeom>
        </p:spPr>
      </p:pic>
      <p:sp>
        <p:nvSpPr>
          <p:cNvPr id="2" name="Title 1"/>
          <p:cNvSpPr>
            <a:spLocks noGrp="1"/>
          </p:cNvSpPr>
          <p:nvPr>
            <p:ph type="title"/>
          </p:nvPr>
        </p:nvSpPr>
        <p:spPr>
          <a:xfrm>
            <a:off x="831850" y="1709738"/>
            <a:ext cx="10515600" cy="1072791"/>
          </a:xfrm>
        </p:spPr>
        <p:txBody>
          <a:bodyPr anchor="b"/>
          <a:lstStyle>
            <a:lvl1pPr>
              <a:defRPr sz="6000"/>
            </a:lvl1pPr>
          </a:lstStyle>
          <a:p>
            <a:r>
              <a:rPr lang="en-US" dirty="0"/>
              <a:t>Click to edit Master title style</a:t>
            </a:r>
            <a:endParaRPr lang="en-CA" dirty="0"/>
          </a:p>
        </p:txBody>
      </p:sp>
      <p:sp>
        <p:nvSpPr>
          <p:cNvPr id="3" name="Text Placeholder 2"/>
          <p:cNvSpPr>
            <a:spLocks noGrp="1"/>
          </p:cNvSpPr>
          <p:nvPr>
            <p:ph type="body" idx="1"/>
          </p:nvPr>
        </p:nvSpPr>
        <p:spPr>
          <a:xfrm>
            <a:off x="831850" y="2939846"/>
            <a:ext cx="10515600" cy="2812026"/>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63B8D7F-266E-41A3-B950-9989D28316EA}" type="slidenum">
              <a:rPr lang="en-CA" smtClean="0"/>
              <a:t>‹#›</a:t>
            </a:fld>
            <a:endParaRPr lang="en-CA"/>
          </a:p>
        </p:txBody>
      </p:sp>
    </p:spTree>
    <p:extLst>
      <p:ext uri="{BB962C8B-B14F-4D97-AF65-F5344CB8AC3E}">
        <p14:creationId xmlns:p14="http://schemas.microsoft.com/office/powerpoint/2010/main" val="480489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0.xml"/><Relationship Id="rId7"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image" Target="../media/image4.png"/><Relationship Id="rId5" Type="http://schemas.openxmlformats.org/officeDocument/2006/relationships/slideLayout" Target="../slideLayouts/slideLayout18.xml"/><Relationship Id="rId10" Type="http://schemas.openxmlformats.org/officeDocument/2006/relationships/image" Target="../media/image3.png"/><Relationship Id="rId4" Type="http://schemas.openxmlformats.org/officeDocument/2006/relationships/slideLayout" Target="../slideLayouts/slideLayout17.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86" y="-1"/>
            <a:ext cx="12191013" cy="6858555"/>
          </a:xfrm>
          <a:prstGeom prst="rect">
            <a:avLst/>
          </a:prstGeom>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CA"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p:cNvSpPr>
            <a:spLocks noGrp="1"/>
          </p:cNvSpPr>
          <p:nvPr>
            <p:ph type="dt" sz="half" idx="2"/>
          </p:nvPr>
        </p:nvSpPr>
        <p:spPr>
          <a:xfrm>
            <a:off x="3227439" y="6341397"/>
            <a:ext cx="1354393" cy="365125"/>
          </a:xfrm>
          <a:prstGeom prst="rect">
            <a:avLst/>
          </a:prstGeom>
        </p:spPr>
        <p:txBody>
          <a:bodyPr vert="horz" lIns="91440" tIns="45720" rIns="91440" bIns="45720" rtlCol="0" anchor="ctr"/>
          <a:lstStyle>
            <a:lvl1pPr algn="l">
              <a:defRPr sz="1000">
                <a:solidFill>
                  <a:schemeClr val="bg2">
                    <a:lumMod val="90000"/>
                  </a:schemeClr>
                </a:solidFill>
                <a:latin typeface="Arial" panose="020B0604020202020204" pitchFamily="34" charset="0"/>
                <a:cs typeface="Arial" panose="020B0604020202020204" pitchFamily="34" charset="0"/>
              </a:defRPr>
            </a:lvl1pPr>
          </a:lstStyle>
          <a:p>
            <a:endParaRPr lang="en-CA" dirty="0"/>
          </a:p>
        </p:txBody>
      </p:sp>
      <p:sp>
        <p:nvSpPr>
          <p:cNvPr id="5" name="Footer Placeholder 4"/>
          <p:cNvSpPr>
            <a:spLocks noGrp="1"/>
          </p:cNvSpPr>
          <p:nvPr>
            <p:ph type="ftr" sz="quarter" idx="3"/>
          </p:nvPr>
        </p:nvSpPr>
        <p:spPr>
          <a:xfrm>
            <a:off x="4660490" y="6346518"/>
            <a:ext cx="6253316" cy="365125"/>
          </a:xfrm>
          <a:prstGeom prst="rect">
            <a:avLst/>
          </a:prstGeom>
        </p:spPr>
        <p:txBody>
          <a:bodyPr vert="horz" lIns="91440" tIns="45720" rIns="91440" bIns="45720" rtlCol="0" anchor="ctr"/>
          <a:lstStyle>
            <a:lvl1pPr algn="l">
              <a:defRPr sz="1000">
                <a:solidFill>
                  <a:schemeClr val="bg2">
                    <a:lumMod val="90000"/>
                  </a:schemeClr>
                </a:solidFill>
                <a:latin typeface="Arial" panose="020B0604020202020204" pitchFamily="34" charset="0"/>
                <a:cs typeface="Arial" panose="020B0604020202020204" pitchFamily="34" charset="0"/>
              </a:defRPr>
            </a:lvl1pPr>
          </a:lstStyle>
          <a:p>
            <a:endParaRPr lang="en-CA" dirty="0"/>
          </a:p>
        </p:txBody>
      </p:sp>
      <p:sp>
        <p:nvSpPr>
          <p:cNvPr id="6" name="Slide Number Placeholder 5"/>
          <p:cNvSpPr>
            <a:spLocks noGrp="1"/>
          </p:cNvSpPr>
          <p:nvPr>
            <p:ph type="sldNum" sz="quarter" idx="4"/>
          </p:nvPr>
        </p:nvSpPr>
        <p:spPr>
          <a:xfrm>
            <a:off x="10913806" y="6346518"/>
            <a:ext cx="439994" cy="365125"/>
          </a:xfrm>
          <a:prstGeom prst="rect">
            <a:avLst/>
          </a:prstGeom>
        </p:spPr>
        <p:txBody>
          <a:bodyPr vert="horz" lIns="91440" tIns="45720" rIns="91440" bIns="45720" rtlCol="0" anchor="ctr"/>
          <a:lstStyle>
            <a:lvl1pPr algn="r">
              <a:defRPr sz="1400">
                <a:solidFill>
                  <a:schemeClr val="bg1"/>
                </a:solidFill>
                <a:latin typeface="Arial" panose="020B0604020202020204" pitchFamily="34" charset="0"/>
                <a:cs typeface="Arial" panose="020B0604020202020204" pitchFamily="34" charset="0"/>
              </a:defRPr>
            </a:lvl1pPr>
          </a:lstStyle>
          <a:p>
            <a:fld id="{D63B8D7F-266E-41A3-B950-9989D28316EA}" type="slidenum">
              <a:rPr lang="en-CA" smtClean="0"/>
              <a:pPr/>
              <a:t>‹#›</a:t>
            </a:fld>
            <a:endParaRPr lang="en-CA" dirty="0"/>
          </a:p>
        </p:txBody>
      </p:sp>
    </p:spTree>
    <p:extLst>
      <p:ext uri="{BB962C8B-B14F-4D97-AF65-F5344CB8AC3E}">
        <p14:creationId xmlns:p14="http://schemas.microsoft.com/office/powerpoint/2010/main" val="3642607389"/>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6" r:id="rId5"/>
    <p:sldLayoutId id="2147483657" r:id="rId6"/>
    <p:sldLayoutId id="2147483677" r:id="rId7"/>
  </p:sldLayoutIdLst>
  <p:hf hdr="0" ftr="0" dt="0"/>
  <p:txStyles>
    <p:titleStyle>
      <a:lvl1pPr algn="l" defTabSz="914400" rtl="0" eaLnBrk="1" latinLnBrk="0" hangingPunct="1">
        <a:lnSpc>
          <a:spcPct val="90000"/>
        </a:lnSpc>
        <a:spcBef>
          <a:spcPct val="0"/>
        </a:spcBef>
        <a:buNone/>
        <a:defRPr sz="4400" kern="1200">
          <a:solidFill>
            <a:srgbClr val="FF0000"/>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0" y="714"/>
            <a:ext cx="12193272" cy="6857286"/>
          </a:xfrm>
          <a:prstGeom prst="rect">
            <a:avLst/>
          </a:prstGeom>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CA"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p:cNvSpPr>
            <a:spLocks noGrp="1"/>
          </p:cNvSpPr>
          <p:nvPr>
            <p:ph type="dt" sz="half" idx="2"/>
          </p:nvPr>
        </p:nvSpPr>
        <p:spPr>
          <a:xfrm>
            <a:off x="3227439" y="6341397"/>
            <a:ext cx="1354393" cy="365125"/>
          </a:xfrm>
          <a:prstGeom prst="rect">
            <a:avLst/>
          </a:prstGeom>
        </p:spPr>
        <p:txBody>
          <a:bodyPr vert="horz" lIns="91440" tIns="45720" rIns="91440" bIns="45720" rtlCol="0" anchor="ctr"/>
          <a:lstStyle>
            <a:lvl1pPr algn="l">
              <a:defRPr sz="1000">
                <a:solidFill>
                  <a:schemeClr val="bg2">
                    <a:lumMod val="90000"/>
                  </a:schemeClr>
                </a:solidFill>
                <a:latin typeface="Arial" panose="020B0604020202020204" pitchFamily="34" charset="0"/>
                <a:cs typeface="Arial" panose="020B0604020202020204" pitchFamily="34" charset="0"/>
              </a:defRPr>
            </a:lvl1pPr>
          </a:lstStyle>
          <a:p>
            <a:endParaRPr lang="en-CA" dirty="0"/>
          </a:p>
        </p:txBody>
      </p:sp>
      <p:sp>
        <p:nvSpPr>
          <p:cNvPr id="5" name="Footer Placeholder 4"/>
          <p:cNvSpPr>
            <a:spLocks noGrp="1"/>
          </p:cNvSpPr>
          <p:nvPr>
            <p:ph type="ftr" sz="quarter" idx="3"/>
          </p:nvPr>
        </p:nvSpPr>
        <p:spPr>
          <a:xfrm>
            <a:off x="4660490" y="6346518"/>
            <a:ext cx="6253316" cy="365125"/>
          </a:xfrm>
          <a:prstGeom prst="rect">
            <a:avLst/>
          </a:prstGeom>
        </p:spPr>
        <p:txBody>
          <a:bodyPr vert="horz" lIns="91440" tIns="45720" rIns="91440" bIns="45720" rtlCol="0" anchor="ctr"/>
          <a:lstStyle>
            <a:lvl1pPr algn="l">
              <a:defRPr sz="1000">
                <a:solidFill>
                  <a:schemeClr val="bg2">
                    <a:lumMod val="90000"/>
                  </a:schemeClr>
                </a:solidFill>
                <a:latin typeface="Arial" panose="020B0604020202020204" pitchFamily="34" charset="0"/>
                <a:cs typeface="Arial" panose="020B0604020202020204" pitchFamily="34" charset="0"/>
              </a:defRPr>
            </a:lvl1pPr>
          </a:lstStyle>
          <a:p>
            <a:endParaRPr lang="en-CA" dirty="0"/>
          </a:p>
        </p:txBody>
      </p:sp>
      <p:sp>
        <p:nvSpPr>
          <p:cNvPr id="6" name="Slide Number Placeholder 5"/>
          <p:cNvSpPr>
            <a:spLocks noGrp="1"/>
          </p:cNvSpPr>
          <p:nvPr>
            <p:ph type="sldNum" sz="quarter" idx="4"/>
          </p:nvPr>
        </p:nvSpPr>
        <p:spPr>
          <a:xfrm>
            <a:off x="10913806" y="6346518"/>
            <a:ext cx="439994" cy="365125"/>
          </a:xfrm>
          <a:prstGeom prst="rect">
            <a:avLst/>
          </a:prstGeom>
        </p:spPr>
        <p:txBody>
          <a:bodyPr vert="horz" lIns="91440" tIns="45720" rIns="91440" bIns="45720" rtlCol="0" anchor="ctr"/>
          <a:lstStyle>
            <a:lvl1pPr algn="r">
              <a:defRPr sz="1400">
                <a:solidFill>
                  <a:schemeClr val="bg1"/>
                </a:solidFill>
                <a:latin typeface="Arial" panose="020B0604020202020204" pitchFamily="34" charset="0"/>
                <a:cs typeface="Arial" panose="020B0604020202020204" pitchFamily="34" charset="0"/>
              </a:defRPr>
            </a:lvl1pPr>
          </a:lstStyle>
          <a:p>
            <a:fld id="{D63B8D7F-266E-41A3-B950-9989D28316EA}" type="slidenum">
              <a:rPr lang="en-CA" smtClean="0"/>
              <a:pPr/>
              <a:t>‹#›</a:t>
            </a:fld>
            <a:endParaRPr lang="en-CA" dirty="0"/>
          </a:p>
        </p:txBody>
      </p:sp>
    </p:spTree>
    <p:extLst>
      <p:ext uri="{BB962C8B-B14F-4D97-AF65-F5344CB8AC3E}">
        <p14:creationId xmlns:p14="http://schemas.microsoft.com/office/powerpoint/2010/main" val="1221168413"/>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4" r:id="rId5"/>
    <p:sldLayoutId id="2147483675" r:id="rId6"/>
  </p:sldLayoutIdLst>
  <p:hf hdr="0" ftr="0" dt="0"/>
  <p:txStyles>
    <p:titleStyle>
      <a:lvl1pPr algn="l" defTabSz="914400" rtl="0" eaLnBrk="1" latinLnBrk="0" hangingPunct="1">
        <a:lnSpc>
          <a:spcPct val="90000"/>
        </a:lnSpc>
        <a:spcBef>
          <a:spcPct val="0"/>
        </a:spcBef>
        <a:buNone/>
        <a:defRPr sz="4400" kern="1200">
          <a:solidFill>
            <a:srgbClr val="FF0000"/>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0" y="714"/>
            <a:ext cx="12193272" cy="6857286"/>
          </a:xfrm>
          <a:prstGeom prst="rect">
            <a:avLst/>
          </a:prstGeom>
        </p:spPr>
      </p:pic>
      <p:sp>
        <p:nvSpPr>
          <p:cNvPr id="2" name="Title Placeholder 1"/>
          <p:cNvSpPr>
            <a:spLocks noGrp="1"/>
          </p:cNvSpPr>
          <p:nvPr>
            <p:ph type="title"/>
          </p:nvPr>
        </p:nvSpPr>
        <p:spPr>
          <a:xfrm>
            <a:off x="1346200" y="365125"/>
            <a:ext cx="10007600" cy="1325563"/>
          </a:xfrm>
          <a:prstGeom prst="rect">
            <a:avLst/>
          </a:prstGeom>
        </p:spPr>
        <p:txBody>
          <a:bodyPr vert="horz" lIns="91440" tIns="45720" rIns="91440" bIns="45720" rtlCol="0" anchor="ctr">
            <a:normAutofit/>
          </a:bodyPr>
          <a:lstStyle/>
          <a:p>
            <a:r>
              <a:rPr lang="en-US" dirty="0"/>
              <a:t>Click to edit Master title style</a:t>
            </a:r>
            <a:endParaRPr lang="en-CA" dirty="0"/>
          </a:p>
        </p:txBody>
      </p:sp>
      <p:sp>
        <p:nvSpPr>
          <p:cNvPr id="3" name="Text Placeholder 2"/>
          <p:cNvSpPr>
            <a:spLocks noGrp="1"/>
          </p:cNvSpPr>
          <p:nvPr>
            <p:ph type="body" idx="1"/>
          </p:nvPr>
        </p:nvSpPr>
        <p:spPr>
          <a:xfrm>
            <a:off x="1346200" y="1825625"/>
            <a:ext cx="10007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pic>
        <p:nvPicPr>
          <p:cNvPr id="13" name="Picture 12"/>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8151" y="5179972"/>
            <a:ext cx="4365526" cy="1567513"/>
          </a:xfrm>
          <a:prstGeom prst="rect">
            <a:avLst/>
          </a:prstGeom>
        </p:spPr>
      </p:pic>
    </p:spTree>
    <p:extLst>
      <p:ext uri="{BB962C8B-B14F-4D97-AF65-F5344CB8AC3E}">
        <p14:creationId xmlns:p14="http://schemas.microsoft.com/office/powerpoint/2010/main" val="3728295613"/>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Lst>
  <p:hf hdr="0" ftr="0" dt="0"/>
  <p:txStyles>
    <p:titleStyle>
      <a:lvl1pPr algn="l" defTabSz="914400" rtl="0" eaLnBrk="1" latinLnBrk="0" hangingPunct="1">
        <a:lnSpc>
          <a:spcPct val="90000"/>
        </a:lnSpc>
        <a:spcBef>
          <a:spcPct val="0"/>
        </a:spcBef>
        <a:buNone/>
        <a:defRPr sz="5400"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84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www.pmlive.com/pmhub/clinical_research/couch_integrated_marketing/white_papers_and_resources/5_quick_tips_for_improving_diverse_patient_recruitment?SQ_ACTION=clear_design_name&amp;full=true"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0.jpe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48910" y="1045282"/>
            <a:ext cx="10894179" cy="3586162"/>
          </a:xfrm>
        </p:spPr>
        <p:txBody>
          <a:bodyPr>
            <a:normAutofit/>
          </a:bodyPr>
          <a:lstStyle/>
          <a:p>
            <a:r>
              <a:rPr lang="en-CA" sz="5000" dirty="0"/>
              <a:t>Integrating machine learning and decision analysis</a:t>
            </a:r>
            <a:br>
              <a:rPr lang="en-CA" dirty="0"/>
            </a:br>
            <a:br>
              <a:rPr lang="en-CA" dirty="0"/>
            </a:br>
            <a:r>
              <a:rPr lang="en-CA" sz="2700" dirty="0"/>
              <a:t>W. Alton Russell, PhD</a:t>
            </a:r>
            <a:br>
              <a:rPr lang="en-CA" sz="2700" dirty="0"/>
            </a:br>
            <a:r>
              <a:rPr lang="en-CA" sz="2200" dirty="0"/>
              <a:t>Assistant Professor</a:t>
            </a:r>
            <a:br>
              <a:rPr lang="en-CA" sz="2200" dirty="0"/>
            </a:br>
            <a:r>
              <a:rPr lang="en-CA" sz="2200" dirty="0"/>
              <a:t>McGill School of Population and Global Health</a:t>
            </a:r>
            <a:endParaRPr lang="en-CA" sz="2700" dirty="0">
              <a:solidFill>
                <a:schemeClr val="bg1">
                  <a:lumMod val="75000"/>
                </a:schemeClr>
              </a:solidFill>
            </a:endParaRPr>
          </a:p>
        </p:txBody>
      </p:sp>
      <p:sp>
        <p:nvSpPr>
          <p:cNvPr id="2" name="Rectangle 1">
            <a:extLst>
              <a:ext uri="{FF2B5EF4-FFF2-40B4-BE49-F238E27FC236}">
                <a16:creationId xmlns:a16="http://schemas.microsoft.com/office/drawing/2014/main" id="{40A9DA3C-B395-F4FD-72FB-41D95CCD7BCA}"/>
              </a:ext>
            </a:extLst>
          </p:cNvPr>
          <p:cNvSpPr/>
          <p:nvPr/>
        </p:nvSpPr>
        <p:spPr>
          <a:xfrm>
            <a:off x="5319252" y="5573160"/>
            <a:ext cx="6872748" cy="400110"/>
          </a:xfrm>
          <a:prstGeom prst="rect">
            <a:avLst/>
          </a:prstGeom>
          <a:solidFill>
            <a:srgbClr val="8A1926"/>
          </a:solidFill>
        </p:spPr>
        <p:txBody>
          <a:bodyPr wrap="square">
            <a:spAutoFit/>
          </a:bodyPr>
          <a:lstStyle/>
          <a:p>
            <a:r>
              <a:rPr lang="en-CA" sz="2000" dirty="0">
                <a:solidFill>
                  <a:schemeClr val="bg1"/>
                </a:solidFill>
                <a:latin typeface="Arial" panose="020B0604020202020204" pitchFamily="34" charset="0"/>
                <a:cs typeface="Arial" panose="020B0604020202020204" pitchFamily="34" charset="0"/>
              </a:rPr>
              <a:t>EPIB 676-2, McGill University, 22 March 2023</a:t>
            </a:r>
            <a:endParaRPr lang="en-US" sz="2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4026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C6F56-BBF7-49F8-0134-F3E80E7DED61}"/>
              </a:ext>
            </a:extLst>
          </p:cNvPr>
          <p:cNvSpPr>
            <a:spLocks noGrp="1"/>
          </p:cNvSpPr>
          <p:nvPr>
            <p:ph type="title"/>
          </p:nvPr>
        </p:nvSpPr>
        <p:spPr/>
        <p:txBody>
          <a:bodyPr/>
          <a:lstStyle/>
          <a:p>
            <a:r>
              <a:rPr lang="en-US" dirty="0"/>
              <a:t>Longitudinal patient-level data (IQVIA)</a:t>
            </a:r>
          </a:p>
        </p:txBody>
      </p:sp>
      <p:sp>
        <p:nvSpPr>
          <p:cNvPr id="8" name="Content Placeholder 7">
            <a:extLst>
              <a:ext uri="{FF2B5EF4-FFF2-40B4-BE49-F238E27FC236}">
                <a16:creationId xmlns:a16="http://schemas.microsoft.com/office/drawing/2014/main" id="{D0D02619-339B-F060-D626-B791F4179B9A}"/>
              </a:ext>
            </a:extLst>
          </p:cNvPr>
          <p:cNvSpPr>
            <a:spLocks noGrp="1"/>
          </p:cNvSpPr>
          <p:nvPr>
            <p:ph idx="1"/>
          </p:nvPr>
        </p:nvSpPr>
        <p:spPr/>
        <p:txBody>
          <a:bodyPr>
            <a:normAutofit/>
          </a:bodyPr>
          <a:lstStyle/>
          <a:p>
            <a:r>
              <a:rPr lang="en-US" b="1" dirty="0"/>
              <a:t>Drugs:</a:t>
            </a:r>
            <a:r>
              <a:rPr lang="en-US" dirty="0"/>
              <a:t> all dispensed drugs for random sample of patients dispensed opioid analgesics Oct. 2018 – Sept. 2021</a:t>
            </a:r>
          </a:p>
          <a:p>
            <a:pPr lvl="1"/>
            <a:r>
              <a:rPr lang="en-US" dirty="0"/>
              <a:t>Construct opioid episodes, identify “risk indicator” drugs</a:t>
            </a:r>
          </a:p>
          <a:p>
            <a:r>
              <a:rPr lang="en-US" b="1" dirty="0"/>
              <a:t>Diagnoses:</a:t>
            </a:r>
            <a:r>
              <a:rPr lang="en-US" dirty="0"/>
              <a:t> all diagnoses for linked patients</a:t>
            </a:r>
          </a:p>
          <a:p>
            <a:pPr lvl="1"/>
            <a:r>
              <a:rPr lang="en-US" dirty="0"/>
              <a:t>Identify diagnosed overdoses, identify “risk indicator” conditions</a:t>
            </a:r>
          </a:p>
          <a:p>
            <a:r>
              <a:rPr lang="en-US" b="1" dirty="0"/>
              <a:t>Demographics:</a:t>
            </a:r>
            <a:r>
              <a:rPr lang="en-US" dirty="0"/>
              <a:t> age, sex, race</a:t>
            </a:r>
          </a:p>
          <a:p>
            <a:endParaRPr lang="en-US" sz="1800" dirty="0"/>
          </a:p>
          <a:p>
            <a:r>
              <a:rPr lang="en-US" b="1" dirty="0">
                <a:solidFill>
                  <a:srgbClr val="00B050"/>
                </a:solidFill>
              </a:rPr>
              <a:t>Strength:</a:t>
            </a:r>
            <a:r>
              <a:rPr lang="en-US" dirty="0">
                <a:solidFill>
                  <a:srgbClr val="00B050"/>
                </a:solidFill>
              </a:rPr>
              <a:t> </a:t>
            </a:r>
            <a:r>
              <a:rPr lang="en-US" dirty="0"/>
              <a:t>large, multi-payer dataset</a:t>
            </a:r>
          </a:p>
          <a:p>
            <a:r>
              <a:rPr lang="en-US" b="1" dirty="0">
                <a:solidFill>
                  <a:srgbClr val="FF0000"/>
                </a:solidFill>
              </a:rPr>
              <a:t>Limitation:</a:t>
            </a:r>
            <a:r>
              <a:rPr lang="en-US" dirty="0">
                <a:solidFill>
                  <a:srgbClr val="FF0000"/>
                </a:solidFill>
              </a:rPr>
              <a:t> </a:t>
            </a:r>
            <a:r>
              <a:rPr lang="en-US" dirty="0"/>
              <a:t>no data on death, including fatal overdoses</a:t>
            </a:r>
            <a:endParaRPr lang="en-US" b="1" dirty="0"/>
          </a:p>
        </p:txBody>
      </p:sp>
      <p:sp>
        <p:nvSpPr>
          <p:cNvPr id="3" name="Slide Number Placeholder 2">
            <a:extLst>
              <a:ext uri="{FF2B5EF4-FFF2-40B4-BE49-F238E27FC236}">
                <a16:creationId xmlns:a16="http://schemas.microsoft.com/office/drawing/2014/main" id="{250B021C-2367-A6A8-C99B-0A2C2F53883D}"/>
              </a:ext>
            </a:extLst>
          </p:cNvPr>
          <p:cNvSpPr>
            <a:spLocks noGrp="1"/>
          </p:cNvSpPr>
          <p:nvPr>
            <p:ph type="sldNum" sz="quarter" idx="12"/>
          </p:nvPr>
        </p:nvSpPr>
        <p:spPr/>
        <p:txBody>
          <a:bodyPr/>
          <a:lstStyle/>
          <a:p>
            <a:fld id="{D63B8D7F-266E-41A3-B950-9989D28316EA}" type="slidenum">
              <a:rPr lang="en-CA" smtClean="0"/>
              <a:pPr/>
              <a:t>10</a:t>
            </a:fld>
            <a:endParaRPr lang="en-CA" dirty="0"/>
          </a:p>
        </p:txBody>
      </p:sp>
    </p:spTree>
    <p:extLst>
      <p:ext uri="{BB962C8B-B14F-4D97-AF65-F5344CB8AC3E}">
        <p14:creationId xmlns:p14="http://schemas.microsoft.com/office/powerpoint/2010/main" val="3846938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C6F56-BBF7-49F8-0134-F3E80E7DED61}"/>
              </a:ext>
            </a:extLst>
          </p:cNvPr>
          <p:cNvSpPr>
            <a:spLocks noGrp="1"/>
          </p:cNvSpPr>
          <p:nvPr>
            <p:ph type="title"/>
          </p:nvPr>
        </p:nvSpPr>
        <p:spPr/>
        <p:txBody>
          <a:bodyPr/>
          <a:lstStyle/>
          <a:p>
            <a:r>
              <a:rPr lang="en-US" dirty="0"/>
              <a:t>Method overview</a:t>
            </a:r>
          </a:p>
        </p:txBody>
      </p:sp>
      <p:graphicFrame>
        <p:nvGraphicFramePr>
          <p:cNvPr id="3" name="Content Placeholder 2">
            <a:extLst>
              <a:ext uri="{FF2B5EF4-FFF2-40B4-BE49-F238E27FC236}">
                <a16:creationId xmlns:a16="http://schemas.microsoft.com/office/drawing/2014/main" id="{4A13FA3D-A49C-1440-23E9-E888DF102948}"/>
              </a:ext>
            </a:extLst>
          </p:cNvPr>
          <p:cNvGraphicFramePr>
            <a:graphicFrameLocks noGrp="1"/>
          </p:cNvGraphicFramePr>
          <p:nvPr>
            <p:ph idx="1"/>
          </p:nvPr>
        </p:nvGraphicFramePr>
        <p:xfrm>
          <a:off x="1705429" y="1569753"/>
          <a:ext cx="10086087" cy="4374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DE0FBBA1-C73A-3EFF-24FD-79C278862240}"/>
              </a:ext>
            </a:extLst>
          </p:cNvPr>
          <p:cNvSpPr txBox="1"/>
          <p:nvPr/>
        </p:nvSpPr>
        <p:spPr>
          <a:xfrm>
            <a:off x="246742" y="2503715"/>
            <a:ext cx="1299029" cy="769441"/>
          </a:xfrm>
          <a:prstGeom prst="rect">
            <a:avLst/>
          </a:prstGeom>
          <a:noFill/>
        </p:spPr>
        <p:txBody>
          <a:bodyPr wrap="square" rtlCol="0">
            <a:spAutoFit/>
          </a:bodyPr>
          <a:lstStyle/>
          <a:p>
            <a:r>
              <a:rPr lang="en-US" sz="2200" b="1" dirty="0"/>
              <a:t>Cohort analysis</a:t>
            </a:r>
          </a:p>
        </p:txBody>
      </p:sp>
      <p:sp>
        <p:nvSpPr>
          <p:cNvPr id="5" name="TextBox 4">
            <a:extLst>
              <a:ext uri="{FF2B5EF4-FFF2-40B4-BE49-F238E27FC236}">
                <a16:creationId xmlns:a16="http://schemas.microsoft.com/office/drawing/2014/main" id="{C8681003-6A42-4B06-0F6D-58388BB5D4E2}"/>
              </a:ext>
            </a:extLst>
          </p:cNvPr>
          <p:cNvSpPr txBox="1"/>
          <p:nvPr/>
        </p:nvSpPr>
        <p:spPr>
          <a:xfrm>
            <a:off x="246742" y="4230914"/>
            <a:ext cx="1451429" cy="769441"/>
          </a:xfrm>
          <a:prstGeom prst="rect">
            <a:avLst/>
          </a:prstGeom>
          <a:noFill/>
        </p:spPr>
        <p:txBody>
          <a:bodyPr wrap="square" rtlCol="0">
            <a:spAutoFit/>
          </a:bodyPr>
          <a:lstStyle/>
          <a:p>
            <a:r>
              <a:rPr lang="en-US" sz="2200" b="1" dirty="0"/>
              <a:t>Policy simulation</a:t>
            </a:r>
          </a:p>
        </p:txBody>
      </p:sp>
      <p:sp>
        <p:nvSpPr>
          <p:cNvPr id="6" name="Slide Number Placeholder 5">
            <a:extLst>
              <a:ext uri="{FF2B5EF4-FFF2-40B4-BE49-F238E27FC236}">
                <a16:creationId xmlns:a16="http://schemas.microsoft.com/office/drawing/2014/main" id="{42043CA9-B021-356C-0BB3-C3CC39F3DACA}"/>
              </a:ext>
            </a:extLst>
          </p:cNvPr>
          <p:cNvSpPr>
            <a:spLocks noGrp="1"/>
          </p:cNvSpPr>
          <p:nvPr>
            <p:ph type="sldNum" sz="quarter" idx="12"/>
          </p:nvPr>
        </p:nvSpPr>
        <p:spPr/>
        <p:txBody>
          <a:bodyPr/>
          <a:lstStyle/>
          <a:p>
            <a:fld id="{D63B8D7F-266E-41A3-B950-9989D28316EA}" type="slidenum">
              <a:rPr lang="en-CA" smtClean="0"/>
              <a:pPr/>
              <a:t>11</a:t>
            </a:fld>
            <a:endParaRPr lang="en-CA" dirty="0"/>
          </a:p>
        </p:txBody>
      </p:sp>
      <p:sp>
        <p:nvSpPr>
          <p:cNvPr id="7" name="TextBox 6">
            <a:extLst>
              <a:ext uri="{FF2B5EF4-FFF2-40B4-BE49-F238E27FC236}">
                <a16:creationId xmlns:a16="http://schemas.microsoft.com/office/drawing/2014/main" id="{732D91C2-3E20-FBB4-A509-796FA1CEA3B7}"/>
              </a:ext>
            </a:extLst>
          </p:cNvPr>
          <p:cNvSpPr txBox="1"/>
          <p:nvPr/>
        </p:nvSpPr>
        <p:spPr>
          <a:xfrm>
            <a:off x="9282895" y="6289167"/>
            <a:ext cx="1811577" cy="369332"/>
          </a:xfrm>
          <a:prstGeom prst="rect">
            <a:avLst/>
          </a:prstGeom>
          <a:noFill/>
        </p:spPr>
        <p:txBody>
          <a:bodyPr wrap="square" rtlCol="0">
            <a:spAutoFit/>
          </a:bodyPr>
          <a:lstStyle/>
          <a:p>
            <a:r>
              <a:rPr lang="en-US" b="1" dirty="0">
                <a:solidFill>
                  <a:schemeClr val="bg1"/>
                </a:solidFill>
              </a:rPr>
              <a:t>OD: overdose</a:t>
            </a:r>
          </a:p>
        </p:txBody>
      </p:sp>
    </p:spTree>
    <p:extLst>
      <p:ext uri="{BB962C8B-B14F-4D97-AF65-F5344CB8AC3E}">
        <p14:creationId xmlns:p14="http://schemas.microsoft.com/office/powerpoint/2010/main" val="635521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C6F56-BBF7-49F8-0134-F3E80E7DED61}"/>
              </a:ext>
            </a:extLst>
          </p:cNvPr>
          <p:cNvSpPr>
            <a:spLocks noGrp="1"/>
          </p:cNvSpPr>
          <p:nvPr>
            <p:ph type="title"/>
          </p:nvPr>
        </p:nvSpPr>
        <p:spPr/>
        <p:txBody>
          <a:bodyPr/>
          <a:lstStyle/>
          <a:p>
            <a:r>
              <a:rPr lang="en-US" dirty="0"/>
              <a:t>Construct opioid episodes</a:t>
            </a:r>
          </a:p>
        </p:txBody>
      </p:sp>
      <p:sp>
        <p:nvSpPr>
          <p:cNvPr id="8" name="Content Placeholder 7">
            <a:extLst>
              <a:ext uri="{FF2B5EF4-FFF2-40B4-BE49-F238E27FC236}">
                <a16:creationId xmlns:a16="http://schemas.microsoft.com/office/drawing/2014/main" id="{D0D02619-339B-F060-D626-B791F4179B9A}"/>
              </a:ext>
            </a:extLst>
          </p:cNvPr>
          <p:cNvSpPr>
            <a:spLocks noGrp="1"/>
          </p:cNvSpPr>
          <p:nvPr>
            <p:ph idx="1"/>
          </p:nvPr>
        </p:nvSpPr>
        <p:spPr>
          <a:xfrm>
            <a:off x="838200" y="1825625"/>
            <a:ext cx="10515600" cy="845000"/>
          </a:xfrm>
        </p:spPr>
        <p:txBody>
          <a:bodyPr>
            <a:normAutofit fontScale="92500" lnSpcReduction="20000"/>
          </a:bodyPr>
          <a:lstStyle/>
          <a:p>
            <a:r>
              <a:rPr lang="en-US" dirty="0"/>
              <a:t>Series of opioid prescriptions with no gaps of &gt;30 days in supply</a:t>
            </a:r>
          </a:p>
          <a:p>
            <a:r>
              <a:rPr lang="en-US" dirty="0"/>
              <a:t>“Carryover” accounts for overlapping days supplied</a:t>
            </a:r>
          </a:p>
        </p:txBody>
      </p:sp>
      <p:grpSp>
        <p:nvGrpSpPr>
          <p:cNvPr id="3" name="Group 2">
            <a:extLst>
              <a:ext uri="{FF2B5EF4-FFF2-40B4-BE49-F238E27FC236}">
                <a16:creationId xmlns:a16="http://schemas.microsoft.com/office/drawing/2014/main" id="{2D1F61CF-5940-CD6E-92BF-B00D35D95D32}"/>
              </a:ext>
            </a:extLst>
          </p:cNvPr>
          <p:cNvGrpSpPr/>
          <p:nvPr/>
        </p:nvGrpSpPr>
        <p:grpSpPr>
          <a:xfrm>
            <a:off x="952824" y="3005006"/>
            <a:ext cx="10286352" cy="1487147"/>
            <a:chOff x="794501" y="4634413"/>
            <a:chExt cx="10286352" cy="1487147"/>
          </a:xfrm>
        </p:grpSpPr>
        <p:grpSp>
          <p:nvGrpSpPr>
            <p:cNvPr id="4" name="Group 3">
              <a:extLst>
                <a:ext uri="{FF2B5EF4-FFF2-40B4-BE49-F238E27FC236}">
                  <a16:creationId xmlns:a16="http://schemas.microsoft.com/office/drawing/2014/main" id="{5C40A935-0A4C-2D6C-3B94-BF62797124DF}"/>
                </a:ext>
              </a:extLst>
            </p:cNvPr>
            <p:cNvGrpSpPr/>
            <p:nvPr/>
          </p:nvGrpSpPr>
          <p:grpSpPr>
            <a:xfrm>
              <a:off x="794501" y="4634413"/>
              <a:ext cx="10286352" cy="1487147"/>
              <a:chOff x="794501" y="2664096"/>
              <a:chExt cx="10286352" cy="1487147"/>
            </a:xfrm>
          </p:grpSpPr>
          <p:cxnSp>
            <p:nvCxnSpPr>
              <p:cNvPr id="7" name="Straight Arrow Connector 6">
                <a:extLst>
                  <a:ext uri="{FF2B5EF4-FFF2-40B4-BE49-F238E27FC236}">
                    <a16:creationId xmlns:a16="http://schemas.microsoft.com/office/drawing/2014/main" id="{8FA49106-F75C-0EA6-8351-15593DE7F0A9}"/>
                  </a:ext>
                </a:extLst>
              </p:cNvPr>
              <p:cNvCxnSpPr/>
              <p:nvPr/>
            </p:nvCxnSpPr>
            <p:spPr>
              <a:xfrm>
                <a:off x="794501" y="3137227"/>
                <a:ext cx="9884762" cy="0"/>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37706CDF-FDF1-A3B8-2764-1273E64BE800}"/>
                  </a:ext>
                </a:extLst>
              </p:cNvPr>
              <p:cNvSpPr txBox="1"/>
              <p:nvPr/>
            </p:nvSpPr>
            <p:spPr>
              <a:xfrm>
                <a:off x="2955481" y="2664096"/>
                <a:ext cx="862737" cy="369332"/>
              </a:xfrm>
              <a:prstGeom prst="rect">
                <a:avLst/>
              </a:prstGeom>
              <a:noFill/>
            </p:spPr>
            <p:txBody>
              <a:bodyPr wrap="none" rtlCol="0">
                <a:spAutoFit/>
              </a:bodyPr>
              <a:lstStyle/>
              <a:p>
                <a:r>
                  <a:rPr lang="en-US">
                    <a:solidFill>
                      <a:srgbClr val="C00000"/>
                    </a:solidFill>
                  </a:rPr>
                  <a:t>W days</a:t>
                </a:r>
              </a:p>
            </p:txBody>
          </p:sp>
          <p:sp>
            <p:nvSpPr>
              <p:cNvPr id="10" name="Pentagon 9">
                <a:extLst>
                  <a:ext uri="{FF2B5EF4-FFF2-40B4-BE49-F238E27FC236}">
                    <a16:creationId xmlns:a16="http://schemas.microsoft.com/office/drawing/2014/main" id="{860D5CF0-72BC-96E4-7434-9281B62CA4F8}"/>
                  </a:ext>
                </a:extLst>
              </p:cNvPr>
              <p:cNvSpPr/>
              <p:nvPr/>
            </p:nvSpPr>
            <p:spPr>
              <a:xfrm>
                <a:off x="1321348" y="3630312"/>
                <a:ext cx="5612852" cy="520931"/>
              </a:xfrm>
              <a:prstGeom prst="homePlate">
                <a:avLst/>
              </a:prstGeom>
              <a:solidFill>
                <a:srgbClr val="FF000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solidFill>
                      <a:schemeClr val="bg1"/>
                    </a:solidFill>
                  </a:rPr>
                  <a:t>Episode duration</a:t>
                </a:r>
              </a:p>
            </p:txBody>
          </p:sp>
          <p:cxnSp>
            <p:nvCxnSpPr>
              <p:cNvPr id="11" name="Straight Arrow Connector 10">
                <a:extLst>
                  <a:ext uri="{FF2B5EF4-FFF2-40B4-BE49-F238E27FC236}">
                    <a16:creationId xmlns:a16="http://schemas.microsoft.com/office/drawing/2014/main" id="{2D1D6563-7C73-1B21-3868-D852E817DDF3}"/>
                  </a:ext>
                </a:extLst>
              </p:cNvPr>
              <p:cNvCxnSpPr>
                <a:cxnSpLocks/>
              </p:cNvCxnSpPr>
              <p:nvPr/>
            </p:nvCxnSpPr>
            <p:spPr>
              <a:xfrm>
                <a:off x="1321348" y="3142770"/>
                <a:ext cx="2739023"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1FAE783F-9413-8FCC-1917-07B979BB67CF}"/>
                  </a:ext>
                </a:extLst>
              </p:cNvPr>
              <p:cNvCxnSpPr>
                <a:cxnSpLocks/>
              </p:cNvCxnSpPr>
              <p:nvPr/>
            </p:nvCxnSpPr>
            <p:spPr>
              <a:xfrm>
                <a:off x="2657929" y="3431141"/>
                <a:ext cx="2850242"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7E271D55-1AC0-D505-D21F-7EC0701AEE67}"/>
                  </a:ext>
                </a:extLst>
              </p:cNvPr>
              <p:cNvSpPr txBox="1"/>
              <p:nvPr/>
            </p:nvSpPr>
            <p:spPr>
              <a:xfrm>
                <a:off x="10819243" y="2959688"/>
                <a:ext cx="261610" cy="369332"/>
              </a:xfrm>
              <a:prstGeom prst="rect">
                <a:avLst/>
              </a:prstGeom>
              <a:noFill/>
            </p:spPr>
            <p:txBody>
              <a:bodyPr wrap="none" rtlCol="0">
                <a:spAutoFit/>
              </a:bodyPr>
              <a:lstStyle/>
              <a:p>
                <a:r>
                  <a:rPr lang="en-US"/>
                  <a:t>t</a:t>
                </a:r>
              </a:p>
            </p:txBody>
          </p:sp>
          <p:cxnSp>
            <p:nvCxnSpPr>
              <p:cNvPr id="14" name="Straight Connector 13">
                <a:extLst>
                  <a:ext uri="{FF2B5EF4-FFF2-40B4-BE49-F238E27FC236}">
                    <a16:creationId xmlns:a16="http://schemas.microsoft.com/office/drawing/2014/main" id="{3C758ADD-E990-2886-5358-03F5C3CAD011}"/>
                  </a:ext>
                </a:extLst>
              </p:cNvPr>
              <p:cNvCxnSpPr>
                <a:cxnSpLocks/>
              </p:cNvCxnSpPr>
              <p:nvPr/>
            </p:nvCxnSpPr>
            <p:spPr>
              <a:xfrm>
                <a:off x="2649401" y="2754086"/>
                <a:ext cx="0" cy="375388"/>
              </a:xfrm>
              <a:prstGeom prst="line">
                <a:avLst/>
              </a:prstGeom>
              <a:ln w="952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C547E71-C17D-C3C4-4557-F60419222525}"/>
                  </a:ext>
                </a:extLst>
              </p:cNvPr>
              <p:cNvCxnSpPr>
                <a:cxnSpLocks/>
              </p:cNvCxnSpPr>
              <p:nvPr/>
            </p:nvCxnSpPr>
            <p:spPr>
              <a:xfrm>
                <a:off x="4060371" y="2754086"/>
                <a:ext cx="0" cy="375388"/>
              </a:xfrm>
              <a:prstGeom prst="line">
                <a:avLst/>
              </a:prstGeom>
              <a:ln w="952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B768404-98AD-9380-2781-4E4D66224B11}"/>
                  </a:ext>
                </a:extLst>
              </p:cNvPr>
              <p:cNvSpPr txBox="1"/>
              <p:nvPr/>
            </p:nvSpPr>
            <p:spPr>
              <a:xfrm>
                <a:off x="5829310" y="3153958"/>
                <a:ext cx="862737" cy="369332"/>
              </a:xfrm>
              <a:prstGeom prst="rect">
                <a:avLst/>
              </a:prstGeom>
              <a:noFill/>
            </p:spPr>
            <p:txBody>
              <a:bodyPr wrap="none" rtlCol="0">
                <a:spAutoFit/>
              </a:bodyPr>
              <a:lstStyle/>
              <a:p>
                <a:r>
                  <a:rPr lang="en-US">
                    <a:solidFill>
                      <a:srgbClr val="C00000"/>
                    </a:solidFill>
                  </a:rPr>
                  <a:t>W days</a:t>
                </a:r>
              </a:p>
            </p:txBody>
          </p:sp>
          <p:cxnSp>
            <p:nvCxnSpPr>
              <p:cNvPr id="17" name="Straight Connector 16">
                <a:extLst>
                  <a:ext uri="{FF2B5EF4-FFF2-40B4-BE49-F238E27FC236}">
                    <a16:creationId xmlns:a16="http://schemas.microsoft.com/office/drawing/2014/main" id="{F983E1B1-4923-7A8F-CDE9-D7A071130EC8}"/>
                  </a:ext>
                </a:extLst>
              </p:cNvPr>
              <p:cNvCxnSpPr>
                <a:cxnSpLocks/>
              </p:cNvCxnSpPr>
              <p:nvPr/>
            </p:nvCxnSpPr>
            <p:spPr>
              <a:xfrm>
                <a:off x="5523230" y="3243948"/>
                <a:ext cx="0" cy="375388"/>
              </a:xfrm>
              <a:prstGeom prst="line">
                <a:avLst/>
              </a:prstGeom>
              <a:ln w="952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EF8B48B-104D-4F55-A9F5-91882E582439}"/>
                  </a:ext>
                </a:extLst>
              </p:cNvPr>
              <p:cNvCxnSpPr>
                <a:cxnSpLocks/>
              </p:cNvCxnSpPr>
              <p:nvPr/>
            </p:nvCxnSpPr>
            <p:spPr>
              <a:xfrm>
                <a:off x="6934200" y="3243948"/>
                <a:ext cx="0" cy="375388"/>
              </a:xfrm>
              <a:prstGeom prst="line">
                <a:avLst/>
              </a:prstGeom>
              <a:ln w="952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cxnSp>
          <p:nvCxnSpPr>
            <p:cNvPr id="5" name="Elbow Connector 4">
              <a:extLst>
                <a:ext uri="{FF2B5EF4-FFF2-40B4-BE49-F238E27FC236}">
                  <a16:creationId xmlns:a16="http://schemas.microsoft.com/office/drawing/2014/main" id="{3EA76983-18E6-5948-BD65-3423D12E373C}"/>
                </a:ext>
              </a:extLst>
            </p:cNvPr>
            <p:cNvCxnSpPr>
              <a:stCxn id="9" idx="0"/>
              <a:endCxn id="16" idx="0"/>
            </p:cNvCxnSpPr>
            <p:nvPr/>
          </p:nvCxnSpPr>
          <p:spPr>
            <a:xfrm rot="16200000" flipH="1">
              <a:off x="4578833" y="3442430"/>
              <a:ext cx="489862" cy="2873829"/>
            </a:xfrm>
            <a:prstGeom prst="bentConnector3">
              <a:avLst>
                <a:gd name="adj1" fmla="val -4666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D7E1EA7-0DEE-4FE6-C447-F252BE517038}"/>
                </a:ext>
              </a:extLst>
            </p:cNvPr>
            <p:cNvSpPr txBox="1"/>
            <p:nvPr/>
          </p:nvSpPr>
          <p:spPr>
            <a:xfrm>
              <a:off x="6319105" y="4634413"/>
              <a:ext cx="2246064" cy="369332"/>
            </a:xfrm>
            <a:prstGeom prst="rect">
              <a:avLst/>
            </a:prstGeom>
            <a:noFill/>
          </p:spPr>
          <p:txBody>
            <a:bodyPr wrap="none" rtlCol="0">
              <a:spAutoFit/>
            </a:bodyPr>
            <a:lstStyle/>
            <a:p>
              <a:r>
                <a:rPr lang="en-US">
                  <a:solidFill>
                    <a:srgbClr val="C00000"/>
                  </a:solidFill>
                </a:rPr>
                <a:t>Medication carryover</a:t>
              </a:r>
            </a:p>
          </p:txBody>
        </p:sp>
      </p:grpSp>
      <p:sp>
        <p:nvSpPr>
          <p:cNvPr id="19" name="Slide Number Placeholder 18">
            <a:extLst>
              <a:ext uri="{FF2B5EF4-FFF2-40B4-BE49-F238E27FC236}">
                <a16:creationId xmlns:a16="http://schemas.microsoft.com/office/drawing/2014/main" id="{CE6BE769-2774-B561-43A9-91B558DB678A}"/>
              </a:ext>
            </a:extLst>
          </p:cNvPr>
          <p:cNvSpPr>
            <a:spLocks noGrp="1"/>
          </p:cNvSpPr>
          <p:nvPr>
            <p:ph type="sldNum" sz="quarter" idx="12"/>
          </p:nvPr>
        </p:nvSpPr>
        <p:spPr/>
        <p:txBody>
          <a:bodyPr/>
          <a:lstStyle/>
          <a:p>
            <a:fld id="{D63B8D7F-266E-41A3-B950-9989D28316EA}" type="slidenum">
              <a:rPr lang="en-CA" smtClean="0"/>
              <a:pPr/>
              <a:t>12</a:t>
            </a:fld>
            <a:endParaRPr lang="en-CA" dirty="0"/>
          </a:p>
        </p:txBody>
      </p:sp>
      <p:sp>
        <p:nvSpPr>
          <p:cNvPr id="20" name="Content Placeholder 7">
            <a:extLst>
              <a:ext uri="{FF2B5EF4-FFF2-40B4-BE49-F238E27FC236}">
                <a16:creationId xmlns:a16="http://schemas.microsoft.com/office/drawing/2014/main" id="{A9B498D9-764D-28CF-2518-889CF133BF27}"/>
              </a:ext>
            </a:extLst>
          </p:cNvPr>
          <p:cNvSpPr txBox="1">
            <a:spLocks/>
          </p:cNvSpPr>
          <p:nvPr/>
        </p:nvSpPr>
        <p:spPr>
          <a:xfrm>
            <a:off x="729833" y="5083670"/>
            <a:ext cx="10515600" cy="84500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patients with complete data, used 1</a:t>
            </a:r>
            <a:r>
              <a:rPr lang="en-US" baseline="30000" dirty="0"/>
              <a:t>st</a:t>
            </a:r>
            <a:r>
              <a:rPr lang="en-US" dirty="0"/>
              <a:t> episode Oct 2018 – Sep. 2019 </a:t>
            </a:r>
          </a:p>
          <a:p>
            <a:r>
              <a:rPr lang="en-US" dirty="0"/>
              <a:t>3.99 million episodes; 3.98 without dispensed pharmacy naloxone</a:t>
            </a:r>
          </a:p>
          <a:p>
            <a:endParaRPr lang="en-US" dirty="0"/>
          </a:p>
        </p:txBody>
      </p:sp>
    </p:spTree>
    <p:extLst>
      <p:ext uri="{BB962C8B-B14F-4D97-AF65-F5344CB8AC3E}">
        <p14:creationId xmlns:p14="http://schemas.microsoft.com/office/powerpoint/2010/main" val="1712716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C6F56-BBF7-49F8-0134-F3E80E7DED61}"/>
              </a:ext>
            </a:extLst>
          </p:cNvPr>
          <p:cNvSpPr>
            <a:spLocks noGrp="1"/>
          </p:cNvSpPr>
          <p:nvPr>
            <p:ph type="title"/>
          </p:nvPr>
        </p:nvSpPr>
        <p:spPr>
          <a:xfrm>
            <a:off x="838200" y="365125"/>
            <a:ext cx="10515600" cy="882281"/>
          </a:xfrm>
        </p:spPr>
        <p:txBody>
          <a:bodyPr/>
          <a:lstStyle/>
          <a:p>
            <a:r>
              <a:rPr lang="en-US" dirty="0"/>
              <a:t>Definitions</a:t>
            </a:r>
          </a:p>
        </p:txBody>
      </p:sp>
      <p:sp>
        <p:nvSpPr>
          <p:cNvPr id="5" name="Rectangle 4">
            <a:extLst>
              <a:ext uri="{FF2B5EF4-FFF2-40B4-BE49-F238E27FC236}">
                <a16:creationId xmlns:a16="http://schemas.microsoft.com/office/drawing/2014/main" id="{26BD0404-A6E5-3BE2-B53F-6E3232048236}"/>
              </a:ext>
            </a:extLst>
          </p:cNvPr>
          <p:cNvSpPr/>
          <p:nvPr/>
        </p:nvSpPr>
        <p:spPr>
          <a:xfrm>
            <a:off x="1530731" y="2149546"/>
            <a:ext cx="4529424" cy="73309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Diagnosis</a:t>
            </a:r>
            <a:r>
              <a:rPr lang="en-US" dirty="0">
                <a:solidFill>
                  <a:schemeClr val="tx1"/>
                </a:solidFill>
              </a:rPr>
              <a:t> or </a:t>
            </a:r>
            <a:r>
              <a:rPr lang="en-US" b="1" dirty="0">
                <a:solidFill>
                  <a:schemeClr val="tx1"/>
                </a:solidFill>
              </a:rPr>
              <a:t>drug</a:t>
            </a:r>
            <a:r>
              <a:rPr lang="en-US" dirty="0">
                <a:solidFill>
                  <a:schemeClr val="tx1"/>
                </a:solidFill>
              </a:rPr>
              <a:t> indicating risk</a:t>
            </a:r>
          </a:p>
        </p:txBody>
      </p:sp>
      <p:sp>
        <p:nvSpPr>
          <p:cNvPr id="6" name="Rectangle 5">
            <a:extLst>
              <a:ext uri="{FF2B5EF4-FFF2-40B4-BE49-F238E27FC236}">
                <a16:creationId xmlns:a16="http://schemas.microsoft.com/office/drawing/2014/main" id="{8F32AAE2-BE57-4075-F8B5-C3C894B0FE9E}"/>
              </a:ext>
            </a:extLst>
          </p:cNvPr>
          <p:cNvSpPr/>
          <p:nvPr/>
        </p:nvSpPr>
        <p:spPr>
          <a:xfrm>
            <a:off x="630197" y="1419952"/>
            <a:ext cx="1800000" cy="557048"/>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years before episode start</a:t>
            </a:r>
          </a:p>
        </p:txBody>
      </p:sp>
      <p:cxnSp>
        <p:nvCxnSpPr>
          <p:cNvPr id="7" name="Straight Connector 6">
            <a:extLst>
              <a:ext uri="{FF2B5EF4-FFF2-40B4-BE49-F238E27FC236}">
                <a16:creationId xmlns:a16="http://schemas.microsoft.com/office/drawing/2014/main" id="{EBB23008-47E6-9AF4-CBEF-DFE35FA2752E}"/>
              </a:ext>
            </a:extLst>
          </p:cNvPr>
          <p:cNvCxnSpPr>
            <a:cxnSpLocks/>
            <a:stCxn id="6" idx="2"/>
          </p:cNvCxnSpPr>
          <p:nvPr/>
        </p:nvCxnSpPr>
        <p:spPr>
          <a:xfrm>
            <a:off x="1530197" y="1977000"/>
            <a:ext cx="0" cy="39600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D707177-97A3-A0C8-A1AE-96C33DFA6BC2}"/>
              </a:ext>
            </a:extLst>
          </p:cNvPr>
          <p:cNvSpPr/>
          <p:nvPr/>
        </p:nvSpPr>
        <p:spPr>
          <a:xfrm>
            <a:off x="5160155" y="1419952"/>
            <a:ext cx="1800000" cy="557048"/>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Episode start</a:t>
            </a:r>
          </a:p>
        </p:txBody>
      </p:sp>
      <p:sp>
        <p:nvSpPr>
          <p:cNvPr id="10" name="Rectangle 9">
            <a:extLst>
              <a:ext uri="{FF2B5EF4-FFF2-40B4-BE49-F238E27FC236}">
                <a16:creationId xmlns:a16="http://schemas.microsoft.com/office/drawing/2014/main" id="{D2C89A5E-AA2B-47E7-7B16-8627B262BCBC}"/>
              </a:ext>
            </a:extLst>
          </p:cNvPr>
          <p:cNvSpPr/>
          <p:nvPr/>
        </p:nvSpPr>
        <p:spPr>
          <a:xfrm>
            <a:off x="6071777" y="4704952"/>
            <a:ext cx="4498056" cy="733096"/>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Outcome: Opioid Overdose</a:t>
            </a:r>
            <a:endParaRPr lang="en-US">
              <a:solidFill>
                <a:schemeClr val="tx1"/>
              </a:solidFill>
            </a:endParaRPr>
          </a:p>
        </p:txBody>
      </p:sp>
      <p:cxnSp>
        <p:nvCxnSpPr>
          <p:cNvPr id="11" name="Straight Connector 10">
            <a:extLst>
              <a:ext uri="{FF2B5EF4-FFF2-40B4-BE49-F238E27FC236}">
                <a16:creationId xmlns:a16="http://schemas.microsoft.com/office/drawing/2014/main" id="{7CAA132A-6239-7644-78A7-FD45EF1E71CF}"/>
              </a:ext>
            </a:extLst>
          </p:cNvPr>
          <p:cNvCxnSpPr>
            <a:cxnSpLocks/>
          </p:cNvCxnSpPr>
          <p:nvPr/>
        </p:nvCxnSpPr>
        <p:spPr>
          <a:xfrm>
            <a:off x="10613808" y="1977000"/>
            <a:ext cx="4480" cy="39600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3FFC040-F7B1-23CE-016E-57DF9EFE4AA4}"/>
              </a:ext>
            </a:extLst>
          </p:cNvPr>
          <p:cNvSpPr/>
          <p:nvPr/>
        </p:nvSpPr>
        <p:spPr>
          <a:xfrm>
            <a:off x="9690113" y="1419952"/>
            <a:ext cx="1800000" cy="557048"/>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years after episode start</a:t>
            </a:r>
          </a:p>
        </p:txBody>
      </p:sp>
      <p:cxnSp>
        <p:nvCxnSpPr>
          <p:cNvPr id="15" name="Straight Connector 14">
            <a:extLst>
              <a:ext uri="{FF2B5EF4-FFF2-40B4-BE49-F238E27FC236}">
                <a16:creationId xmlns:a16="http://schemas.microsoft.com/office/drawing/2014/main" id="{92D6BD91-4CF5-433A-1FE7-4A356BCC3385}"/>
              </a:ext>
            </a:extLst>
          </p:cNvPr>
          <p:cNvCxnSpPr>
            <a:cxnSpLocks/>
          </p:cNvCxnSpPr>
          <p:nvPr/>
        </p:nvCxnSpPr>
        <p:spPr>
          <a:xfrm flipH="1">
            <a:off x="6071777" y="1959046"/>
            <a:ext cx="1" cy="39600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E28E2B57-7AF2-6ABE-50FB-F0E2EEA265E9}"/>
              </a:ext>
            </a:extLst>
          </p:cNvPr>
          <p:cNvSpPr>
            <a:spLocks noGrp="1"/>
          </p:cNvSpPr>
          <p:nvPr>
            <p:ph type="sldNum" sz="quarter" idx="12"/>
          </p:nvPr>
        </p:nvSpPr>
        <p:spPr/>
        <p:txBody>
          <a:bodyPr/>
          <a:lstStyle/>
          <a:p>
            <a:fld id="{D63B8D7F-266E-41A3-B950-9989D28316EA}" type="slidenum">
              <a:rPr lang="en-CA" smtClean="0"/>
              <a:pPr/>
              <a:t>13</a:t>
            </a:fld>
            <a:endParaRPr lang="en-CA" dirty="0"/>
          </a:p>
        </p:txBody>
      </p:sp>
      <p:sp>
        <p:nvSpPr>
          <p:cNvPr id="17" name="Rectangle 16">
            <a:extLst>
              <a:ext uri="{FF2B5EF4-FFF2-40B4-BE49-F238E27FC236}">
                <a16:creationId xmlns:a16="http://schemas.microsoft.com/office/drawing/2014/main" id="{83BA288A-D636-7081-9C83-C7005E4A6790}"/>
              </a:ext>
            </a:extLst>
          </p:cNvPr>
          <p:cNvSpPr/>
          <p:nvPr/>
        </p:nvSpPr>
        <p:spPr>
          <a:xfrm>
            <a:off x="1562099" y="3418234"/>
            <a:ext cx="6304766" cy="733096"/>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Naloxone dispensed (excluded from simulation)</a:t>
            </a:r>
          </a:p>
        </p:txBody>
      </p:sp>
      <p:cxnSp>
        <p:nvCxnSpPr>
          <p:cNvPr id="18" name="Straight Connector 17">
            <a:extLst>
              <a:ext uri="{FF2B5EF4-FFF2-40B4-BE49-F238E27FC236}">
                <a16:creationId xmlns:a16="http://schemas.microsoft.com/office/drawing/2014/main" id="{0EF24DF1-FACE-2664-E736-40D74C1C2021}"/>
              </a:ext>
            </a:extLst>
          </p:cNvPr>
          <p:cNvCxnSpPr>
            <a:cxnSpLocks/>
          </p:cNvCxnSpPr>
          <p:nvPr/>
        </p:nvCxnSpPr>
        <p:spPr>
          <a:xfrm>
            <a:off x="7880305" y="3015950"/>
            <a:ext cx="0" cy="134229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6C0A57B9-B6D6-04B8-7784-4A4404F3AEF5}"/>
              </a:ext>
            </a:extLst>
          </p:cNvPr>
          <p:cNvSpPr/>
          <p:nvPr/>
        </p:nvSpPr>
        <p:spPr>
          <a:xfrm>
            <a:off x="6956610" y="2458902"/>
            <a:ext cx="1800000" cy="557048"/>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Episode end</a:t>
            </a:r>
          </a:p>
        </p:txBody>
      </p:sp>
    </p:spTree>
    <p:extLst>
      <p:ext uri="{BB962C8B-B14F-4D97-AF65-F5344CB8AC3E}">
        <p14:creationId xmlns:p14="http://schemas.microsoft.com/office/powerpoint/2010/main" val="374217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C6F56-BBF7-49F8-0134-F3E80E7DED61}"/>
              </a:ext>
            </a:extLst>
          </p:cNvPr>
          <p:cNvSpPr>
            <a:spLocks noGrp="1"/>
          </p:cNvSpPr>
          <p:nvPr>
            <p:ph type="title"/>
          </p:nvPr>
        </p:nvSpPr>
        <p:spPr>
          <a:xfrm>
            <a:off x="838200" y="365125"/>
            <a:ext cx="3903921" cy="1527470"/>
          </a:xfrm>
        </p:spPr>
        <p:txBody>
          <a:bodyPr/>
          <a:lstStyle/>
          <a:p>
            <a:r>
              <a:rPr lang="en-US" dirty="0"/>
              <a:t>Identify risk indicators</a:t>
            </a:r>
          </a:p>
        </p:txBody>
      </p:sp>
      <p:sp>
        <p:nvSpPr>
          <p:cNvPr id="3" name="Slide Number Placeholder 2">
            <a:extLst>
              <a:ext uri="{FF2B5EF4-FFF2-40B4-BE49-F238E27FC236}">
                <a16:creationId xmlns:a16="http://schemas.microsoft.com/office/drawing/2014/main" id="{6D9201BF-FD5C-1DA4-CE9E-EE19180D2A7C}"/>
              </a:ext>
            </a:extLst>
          </p:cNvPr>
          <p:cNvSpPr>
            <a:spLocks noGrp="1"/>
          </p:cNvSpPr>
          <p:nvPr>
            <p:ph type="sldNum" sz="quarter" idx="12"/>
          </p:nvPr>
        </p:nvSpPr>
        <p:spPr>
          <a:xfrm>
            <a:off x="11364707" y="6313683"/>
            <a:ext cx="656303" cy="365125"/>
          </a:xfrm>
        </p:spPr>
        <p:txBody>
          <a:bodyPr/>
          <a:lstStyle/>
          <a:p>
            <a:fld id="{D63B8D7F-266E-41A3-B950-9989D28316EA}" type="slidenum">
              <a:rPr lang="en-CA" smtClean="0"/>
              <a:pPr/>
              <a:t>14</a:t>
            </a:fld>
            <a:endParaRPr lang="en-CA" dirty="0"/>
          </a:p>
        </p:txBody>
      </p:sp>
      <p:graphicFrame>
        <p:nvGraphicFramePr>
          <p:cNvPr id="5" name="Table 4">
            <a:extLst>
              <a:ext uri="{FF2B5EF4-FFF2-40B4-BE49-F238E27FC236}">
                <a16:creationId xmlns:a16="http://schemas.microsoft.com/office/drawing/2014/main" id="{2FFA1878-FA43-1895-CA88-F2DB41555B57}"/>
              </a:ext>
            </a:extLst>
          </p:cNvPr>
          <p:cNvGraphicFramePr>
            <a:graphicFrameLocks noGrp="1"/>
          </p:cNvGraphicFramePr>
          <p:nvPr/>
        </p:nvGraphicFramePr>
        <p:xfrm>
          <a:off x="6195913" y="167751"/>
          <a:ext cx="5184000" cy="6328494"/>
        </p:xfrm>
        <a:graphic>
          <a:graphicData uri="http://schemas.openxmlformats.org/drawingml/2006/table">
            <a:tbl>
              <a:tblPr firstRow="1" bandRow="1">
                <a:tableStyleId>{073A0DAA-6AF3-43AB-8588-CEC1D06C72B9}</a:tableStyleId>
              </a:tblPr>
              <a:tblGrid>
                <a:gridCol w="5184000">
                  <a:extLst>
                    <a:ext uri="{9D8B030D-6E8A-4147-A177-3AD203B41FA5}">
                      <a16:colId xmlns:a16="http://schemas.microsoft.com/office/drawing/2014/main" val="2746032508"/>
                    </a:ext>
                  </a:extLst>
                </a:gridCol>
              </a:tblGrid>
              <a:tr h="351583">
                <a:tc>
                  <a:txBody>
                    <a:bodyPr/>
                    <a:lstStyle/>
                    <a:p>
                      <a:pPr marL="63500" marR="63500">
                        <a:lnSpc>
                          <a:spcPct val="100000"/>
                        </a:lnSpc>
                        <a:spcBef>
                          <a:spcPts val="700"/>
                        </a:spcBef>
                        <a:spcAft>
                          <a:spcPts val="500"/>
                        </a:spcAft>
                      </a:pPr>
                      <a:r>
                        <a:rPr lang="en-US" sz="2200" dirty="0">
                          <a:effectLst/>
                        </a:rPr>
                        <a:t>Drug-related (17)</a:t>
                      </a:r>
                      <a:endParaRPr lang="en-CA" sz="2200" dirty="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extLst>
                  <a:ext uri="{0D108BD9-81ED-4DB2-BD59-A6C34878D82A}">
                    <a16:rowId xmlns:a16="http://schemas.microsoft.com/office/drawing/2014/main" val="433690209"/>
                  </a:ext>
                </a:extLst>
              </a:tr>
              <a:tr h="351583">
                <a:tc>
                  <a:txBody>
                    <a:bodyPr/>
                    <a:lstStyle/>
                    <a:p>
                      <a:pPr marL="63500" marR="63500">
                        <a:lnSpc>
                          <a:spcPct val="100000"/>
                        </a:lnSpc>
                        <a:spcBef>
                          <a:spcPts val="700"/>
                        </a:spcBef>
                        <a:spcAft>
                          <a:spcPts val="500"/>
                        </a:spcAft>
                      </a:pPr>
                      <a:r>
                        <a:rPr lang="en-US" sz="2200" dirty="0">
                          <a:effectLst/>
                        </a:rPr>
                        <a:t>Long term (not used in policy simulation)</a:t>
                      </a:r>
                      <a:endParaRPr lang="en-CA" sz="2200" dirty="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extLst>
                  <a:ext uri="{0D108BD9-81ED-4DB2-BD59-A6C34878D82A}">
                    <a16:rowId xmlns:a16="http://schemas.microsoft.com/office/drawing/2014/main" val="836137850"/>
                  </a:ext>
                </a:extLst>
              </a:tr>
              <a:tr h="351583">
                <a:tc>
                  <a:txBody>
                    <a:bodyPr/>
                    <a:lstStyle/>
                    <a:p>
                      <a:pPr marL="63500" marR="63500">
                        <a:lnSpc>
                          <a:spcPct val="100000"/>
                        </a:lnSpc>
                        <a:spcBef>
                          <a:spcPts val="700"/>
                        </a:spcBef>
                        <a:spcAft>
                          <a:spcPts val="500"/>
                        </a:spcAft>
                      </a:pPr>
                      <a:r>
                        <a:rPr lang="en-US" sz="2200" dirty="0">
                          <a:effectLst/>
                        </a:rPr>
                        <a:t>High dose</a:t>
                      </a:r>
                      <a:endParaRPr lang="en-CA" sz="2200" dirty="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extLst>
                  <a:ext uri="{0D108BD9-81ED-4DB2-BD59-A6C34878D82A}">
                    <a16:rowId xmlns:a16="http://schemas.microsoft.com/office/drawing/2014/main" val="3924586451"/>
                  </a:ext>
                </a:extLst>
              </a:tr>
              <a:tr h="351583">
                <a:tc>
                  <a:txBody>
                    <a:bodyPr/>
                    <a:lstStyle/>
                    <a:p>
                      <a:pPr marL="63500" marR="63500">
                        <a:lnSpc>
                          <a:spcPct val="100000"/>
                        </a:lnSpc>
                        <a:spcBef>
                          <a:spcPts val="700"/>
                        </a:spcBef>
                        <a:spcAft>
                          <a:spcPts val="500"/>
                        </a:spcAft>
                      </a:pPr>
                      <a:r>
                        <a:rPr lang="en-US" sz="2200" dirty="0">
                          <a:effectLst/>
                        </a:rPr>
                        <a:t>Antipsychotic</a:t>
                      </a:r>
                      <a:endParaRPr lang="en-CA" sz="2200" dirty="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extLst>
                  <a:ext uri="{0D108BD9-81ED-4DB2-BD59-A6C34878D82A}">
                    <a16:rowId xmlns:a16="http://schemas.microsoft.com/office/drawing/2014/main" val="2368370347"/>
                  </a:ext>
                </a:extLst>
              </a:tr>
              <a:tr h="351583">
                <a:tc>
                  <a:txBody>
                    <a:bodyPr/>
                    <a:lstStyle/>
                    <a:p>
                      <a:pPr marL="63500" marR="63500">
                        <a:lnSpc>
                          <a:spcPct val="100000"/>
                        </a:lnSpc>
                        <a:spcBef>
                          <a:spcPts val="700"/>
                        </a:spcBef>
                        <a:spcAft>
                          <a:spcPts val="500"/>
                        </a:spcAft>
                      </a:pPr>
                      <a:r>
                        <a:rPr lang="en-US" sz="2200" dirty="0">
                          <a:effectLst/>
                        </a:rPr>
                        <a:t>Stimulant</a:t>
                      </a:r>
                      <a:endParaRPr lang="en-CA" sz="2200" dirty="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extLst>
                  <a:ext uri="{0D108BD9-81ED-4DB2-BD59-A6C34878D82A}">
                    <a16:rowId xmlns:a16="http://schemas.microsoft.com/office/drawing/2014/main" val="2384972731"/>
                  </a:ext>
                </a:extLst>
              </a:tr>
              <a:tr h="351583">
                <a:tc>
                  <a:txBody>
                    <a:bodyPr/>
                    <a:lstStyle/>
                    <a:p>
                      <a:pPr marL="63500" marR="63500">
                        <a:lnSpc>
                          <a:spcPct val="100000"/>
                        </a:lnSpc>
                        <a:spcBef>
                          <a:spcPts val="700"/>
                        </a:spcBef>
                        <a:spcAft>
                          <a:spcPts val="500"/>
                        </a:spcAft>
                      </a:pPr>
                      <a:r>
                        <a:rPr lang="en-US" sz="2200" dirty="0">
                          <a:effectLst/>
                        </a:rPr>
                        <a:t>Anti-depressant</a:t>
                      </a:r>
                      <a:endParaRPr lang="en-CA" sz="2200" dirty="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extLst>
                  <a:ext uri="{0D108BD9-81ED-4DB2-BD59-A6C34878D82A}">
                    <a16:rowId xmlns:a16="http://schemas.microsoft.com/office/drawing/2014/main" val="3332701199"/>
                  </a:ext>
                </a:extLst>
              </a:tr>
              <a:tr h="351583">
                <a:tc>
                  <a:txBody>
                    <a:bodyPr/>
                    <a:lstStyle/>
                    <a:p>
                      <a:pPr marL="63500" marR="63500">
                        <a:lnSpc>
                          <a:spcPct val="100000"/>
                        </a:lnSpc>
                        <a:spcBef>
                          <a:spcPts val="700"/>
                        </a:spcBef>
                        <a:spcAft>
                          <a:spcPts val="500"/>
                        </a:spcAft>
                      </a:pPr>
                      <a:r>
                        <a:rPr lang="en-US" sz="2200" dirty="0">
                          <a:effectLst/>
                        </a:rPr>
                        <a:t>Anxiolytic</a:t>
                      </a:r>
                      <a:endParaRPr lang="en-CA" sz="2200" dirty="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extLst>
                  <a:ext uri="{0D108BD9-81ED-4DB2-BD59-A6C34878D82A}">
                    <a16:rowId xmlns:a16="http://schemas.microsoft.com/office/drawing/2014/main" val="824670804"/>
                  </a:ext>
                </a:extLst>
              </a:tr>
              <a:tr h="351583">
                <a:tc>
                  <a:txBody>
                    <a:bodyPr/>
                    <a:lstStyle/>
                    <a:p>
                      <a:pPr marL="63500" marR="63500">
                        <a:lnSpc>
                          <a:spcPct val="100000"/>
                        </a:lnSpc>
                        <a:spcBef>
                          <a:spcPts val="700"/>
                        </a:spcBef>
                        <a:spcAft>
                          <a:spcPts val="500"/>
                        </a:spcAft>
                      </a:pPr>
                      <a:r>
                        <a:rPr lang="en-US" sz="2200" dirty="0">
                          <a:effectLst/>
                        </a:rPr>
                        <a:t>MOUD (medication for opioid use disorder)</a:t>
                      </a:r>
                      <a:endParaRPr lang="en-CA" sz="2200" dirty="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extLst>
                  <a:ext uri="{0D108BD9-81ED-4DB2-BD59-A6C34878D82A}">
                    <a16:rowId xmlns:a16="http://schemas.microsoft.com/office/drawing/2014/main" val="120331135"/>
                  </a:ext>
                </a:extLst>
              </a:tr>
              <a:tr h="351583">
                <a:tc>
                  <a:txBody>
                    <a:bodyPr/>
                    <a:lstStyle/>
                    <a:p>
                      <a:pPr marL="63500" marR="63500">
                        <a:lnSpc>
                          <a:spcPct val="100000"/>
                        </a:lnSpc>
                        <a:spcBef>
                          <a:spcPts val="700"/>
                        </a:spcBef>
                        <a:spcAft>
                          <a:spcPts val="500"/>
                        </a:spcAft>
                      </a:pPr>
                      <a:r>
                        <a:rPr lang="en-US" sz="2200" dirty="0">
                          <a:effectLst/>
                        </a:rPr>
                        <a:t>Mood stabilizer</a:t>
                      </a:r>
                      <a:endParaRPr lang="en-CA" sz="2200" dirty="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extLst>
                  <a:ext uri="{0D108BD9-81ED-4DB2-BD59-A6C34878D82A}">
                    <a16:rowId xmlns:a16="http://schemas.microsoft.com/office/drawing/2014/main" val="1905473423"/>
                  </a:ext>
                </a:extLst>
              </a:tr>
              <a:tr h="351583">
                <a:tc>
                  <a:txBody>
                    <a:bodyPr/>
                    <a:lstStyle/>
                    <a:p>
                      <a:pPr marL="63500" marR="63500">
                        <a:lnSpc>
                          <a:spcPct val="100000"/>
                        </a:lnSpc>
                        <a:spcBef>
                          <a:spcPts val="700"/>
                        </a:spcBef>
                        <a:spcAft>
                          <a:spcPts val="500"/>
                        </a:spcAft>
                      </a:pPr>
                      <a:r>
                        <a:rPr lang="en-US" sz="2200" dirty="0">
                          <a:effectLst/>
                        </a:rPr>
                        <a:t>Clonidine</a:t>
                      </a:r>
                      <a:endParaRPr lang="en-CA" sz="2200" dirty="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extLst>
                  <a:ext uri="{0D108BD9-81ED-4DB2-BD59-A6C34878D82A}">
                    <a16:rowId xmlns:a16="http://schemas.microsoft.com/office/drawing/2014/main" val="3323794038"/>
                  </a:ext>
                </a:extLst>
              </a:tr>
              <a:tr h="351583">
                <a:tc>
                  <a:txBody>
                    <a:bodyPr/>
                    <a:lstStyle/>
                    <a:p>
                      <a:pPr marL="63500" marR="63500">
                        <a:lnSpc>
                          <a:spcPct val="100000"/>
                        </a:lnSpc>
                        <a:spcBef>
                          <a:spcPts val="700"/>
                        </a:spcBef>
                        <a:spcAft>
                          <a:spcPts val="500"/>
                        </a:spcAft>
                      </a:pPr>
                      <a:r>
                        <a:rPr lang="en-US" sz="2200" dirty="0">
                          <a:effectLst/>
                        </a:rPr>
                        <a:t>Antiseizure</a:t>
                      </a:r>
                      <a:endParaRPr lang="en-CA" sz="2200" dirty="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extLst>
                  <a:ext uri="{0D108BD9-81ED-4DB2-BD59-A6C34878D82A}">
                    <a16:rowId xmlns:a16="http://schemas.microsoft.com/office/drawing/2014/main" val="1751781276"/>
                  </a:ext>
                </a:extLst>
              </a:tr>
              <a:tr h="351583">
                <a:tc>
                  <a:txBody>
                    <a:bodyPr/>
                    <a:lstStyle/>
                    <a:p>
                      <a:pPr marL="63500" marR="63500">
                        <a:lnSpc>
                          <a:spcPct val="100000"/>
                        </a:lnSpc>
                        <a:spcBef>
                          <a:spcPts val="700"/>
                        </a:spcBef>
                        <a:spcAft>
                          <a:spcPts val="500"/>
                        </a:spcAft>
                      </a:pPr>
                      <a:r>
                        <a:rPr lang="en-US" sz="2200" dirty="0">
                          <a:effectLst/>
                        </a:rPr>
                        <a:t>Benzodiazepine</a:t>
                      </a:r>
                      <a:endParaRPr lang="en-CA" sz="2200" dirty="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extLst>
                  <a:ext uri="{0D108BD9-81ED-4DB2-BD59-A6C34878D82A}">
                    <a16:rowId xmlns:a16="http://schemas.microsoft.com/office/drawing/2014/main" val="2523288015"/>
                  </a:ext>
                </a:extLst>
              </a:tr>
              <a:tr h="351583">
                <a:tc>
                  <a:txBody>
                    <a:bodyPr/>
                    <a:lstStyle/>
                    <a:p>
                      <a:pPr marL="63500" marR="63500">
                        <a:lnSpc>
                          <a:spcPct val="100000"/>
                        </a:lnSpc>
                        <a:spcBef>
                          <a:spcPts val="700"/>
                        </a:spcBef>
                        <a:spcAft>
                          <a:spcPts val="500"/>
                        </a:spcAft>
                      </a:pPr>
                      <a:r>
                        <a:rPr lang="en-US" sz="2200" dirty="0">
                          <a:effectLst/>
                        </a:rPr>
                        <a:t>Barbiturates</a:t>
                      </a:r>
                      <a:endParaRPr lang="en-CA" sz="2200" dirty="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extLst>
                  <a:ext uri="{0D108BD9-81ED-4DB2-BD59-A6C34878D82A}">
                    <a16:rowId xmlns:a16="http://schemas.microsoft.com/office/drawing/2014/main" val="438185545"/>
                  </a:ext>
                </a:extLst>
              </a:tr>
              <a:tr h="351583">
                <a:tc>
                  <a:txBody>
                    <a:bodyPr/>
                    <a:lstStyle/>
                    <a:p>
                      <a:pPr marL="63500" marR="63500">
                        <a:lnSpc>
                          <a:spcPct val="100000"/>
                        </a:lnSpc>
                        <a:spcBef>
                          <a:spcPts val="700"/>
                        </a:spcBef>
                        <a:spcAft>
                          <a:spcPts val="500"/>
                        </a:spcAft>
                      </a:pPr>
                      <a:r>
                        <a:rPr lang="en-US" sz="2200" dirty="0">
                          <a:effectLst/>
                        </a:rPr>
                        <a:t>Pregabalin</a:t>
                      </a:r>
                      <a:endParaRPr lang="en-CA" sz="2200" dirty="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extLst>
                  <a:ext uri="{0D108BD9-81ED-4DB2-BD59-A6C34878D82A}">
                    <a16:rowId xmlns:a16="http://schemas.microsoft.com/office/drawing/2014/main" val="2601259467"/>
                  </a:ext>
                </a:extLst>
              </a:tr>
              <a:tr h="351583">
                <a:tc>
                  <a:txBody>
                    <a:bodyPr/>
                    <a:lstStyle/>
                    <a:p>
                      <a:pPr marL="63500" marR="63500">
                        <a:lnSpc>
                          <a:spcPct val="100000"/>
                        </a:lnSpc>
                        <a:spcBef>
                          <a:spcPts val="700"/>
                        </a:spcBef>
                        <a:spcAft>
                          <a:spcPts val="500"/>
                        </a:spcAft>
                      </a:pPr>
                      <a:r>
                        <a:rPr lang="en-US" sz="2200" dirty="0">
                          <a:effectLst/>
                        </a:rPr>
                        <a:t>Muscle relaxant</a:t>
                      </a:r>
                      <a:endParaRPr lang="en-CA" sz="2200" dirty="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extLst>
                  <a:ext uri="{0D108BD9-81ED-4DB2-BD59-A6C34878D82A}">
                    <a16:rowId xmlns:a16="http://schemas.microsoft.com/office/drawing/2014/main" val="1375013434"/>
                  </a:ext>
                </a:extLst>
              </a:tr>
              <a:tr h="351583">
                <a:tc>
                  <a:txBody>
                    <a:bodyPr/>
                    <a:lstStyle/>
                    <a:p>
                      <a:pPr marL="63500" marR="63500">
                        <a:lnSpc>
                          <a:spcPct val="100000"/>
                        </a:lnSpc>
                        <a:spcBef>
                          <a:spcPts val="700"/>
                        </a:spcBef>
                        <a:spcAft>
                          <a:spcPts val="500"/>
                        </a:spcAft>
                      </a:pPr>
                      <a:r>
                        <a:rPr lang="en-US" sz="2200" dirty="0">
                          <a:effectLst/>
                        </a:rPr>
                        <a:t>Gabapentin</a:t>
                      </a:r>
                      <a:endParaRPr lang="en-CA" sz="2200" dirty="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extLst>
                  <a:ext uri="{0D108BD9-81ED-4DB2-BD59-A6C34878D82A}">
                    <a16:rowId xmlns:a16="http://schemas.microsoft.com/office/drawing/2014/main" val="2480485314"/>
                  </a:ext>
                </a:extLst>
              </a:tr>
              <a:tr h="351583">
                <a:tc>
                  <a:txBody>
                    <a:bodyPr/>
                    <a:lstStyle/>
                    <a:p>
                      <a:pPr marL="63500" marR="63500">
                        <a:lnSpc>
                          <a:spcPct val="100000"/>
                        </a:lnSpc>
                        <a:spcBef>
                          <a:spcPts val="700"/>
                        </a:spcBef>
                        <a:spcAft>
                          <a:spcPts val="500"/>
                        </a:spcAft>
                      </a:pPr>
                      <a:r>
                        <a:rPr lang="en-US" sz="2200" dirty="0">
                          <a:effectLst/>
                        </a:rPr>
                        <a:t>Z-drug</a:t>
                      </a:r>
                      <a:endParaRPr lang="en-CA" sz="2200" dirty="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extLst>
                  <a:ext uri="{0D108BD9-81ED-4DB2-BD59-A6C34878D82A}">
                    <a16:rowId xmlns:a16="http://schemas.microsoft.com/office/drawing/2014/main" val="3554223962"/>
                  </a:ext>
                </a:extLst>
              </a:tr>
              <a:tr h="351583">
                <a:tc>
                  <a:txBody>
                    <a:bodyPr/>
                    <a:lstStyle/>
                    <a:p>
                      <a:pPr marL="63500" marR="63500">
                        <a:lnSpc>
                          <a:spcPct val="100000"/>
                        </a:lnSpc>
                        <a:spcBef>
                          <a:spcPts val="700"/>
                        </a:spcBef>
                        <a:spcAft>
                          <a:spcPts val="500"/>
                        </a:spcAft>
                      </a:pPr>
                      <a:r>
                        <a:rPr lang="en-US" sz="2200" dirty="0">
                          <a:effectLst/>
                        </a:rPr>
                        <a:t>Prazosin</a:t>
                      </a:r>
                      <a:endParaRPr lang="en-CA" sz="2200" dirty="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extLst>
                  <a:ext uri="{0D108BD9-81ED-4DB2-BD59-A6C34878D82A}">
                    <a16:rowId xmlns:a16="http://schemas.microsoft.com/office/drawing/2014/main" val="4208767499"/>
                  </a:ext>
                </a:extLst>
              </a:tr>
            </a:tbl>
          </a:graphicData>
        </a:graphic>
      </p:graphicFrame>
      <p:graphicFrame>
        <p:nvGraphicFramePr>
          <p:cNvPr id="9" name="Table 8">
            <a:extLst>
              <a:ext uri="{FF2B5EF4-FFF2-40B4-BE49-F238E27FC236}">
                <a16:creationId xmlns:a16="http://schemas.microsoft.com/office/drawing/2014/main" id="{29B98F94-6E19-AAE9-12AC-00731974F131}"/>
              </a:ext>
            </a:extLst>
          </p:cNvPr>
          <p:cNvGraphicFramePr>
            <a:graphicFrameLocks noGrp="1"/>
          </p:cNvGraphicFramePr>
          <p:nvPr/>
        </p:nvGraphicFramePr>
        <p:xfrm>
          <a:off x="812087" y="2364078"/>
          <a:ext cx="4320000" cy="2387572"/>
        </p:xfrm>
        <a:graphic>
          <a:graphicData uri="http://schemas.openxmlformats.org/drawingml/2006/table">
            <a:tbl>
              <a:tblPr firstRow="1" bandRow="1">
                <a:tableStyleId>{073A0DAA-6AF3-43AB-8588-CEC1D06C72B9}</a:tableStyleId>
              </a:tblPr>
              <a:tblGrid>
                <a:gridCol w="4320000">
                  <a:extLst>
                    <a:ext uri="{9D8B030D-6E8A-4147-A177-3AD203B41FA5}">
                      <a16:colId xmlns:a16="http://schemas.microsoft.com/office/drawing/2014/main" val="2610809739"/>
                    </a:ext>
                  </a:extLst>
                </a:gridCol>
              </a:tblGrid>
              <a:tr h="0">
                <a:tc>
                  <a:txBody>
                    <a:bodyPr/>
                    <a:lstStyle/>
                    <a:p>
                      <a:pPr marL="63500" marR="63500">
                        <a:lnSpc>
                          <a:spcPct val="100000"/>
                        </a:lnSpc>
                        <a:spcBef>
                          <a:spcPts val="100"/>
                        </a:spcBef>
                        <a:spcAft>
                          <a:spcPts val="100"/>
                        </a:spcAft>
                      </a:pPr>
                      <a:r>
                        <a:rPr lang="en-US" sz="2200" dirty="0">
                          <a:effectLst/>
                        </a:rPr>
                        <a:t>Diagnosis-related (6)</a:t>
                      </a:r>
                      <a:endParaRPr lang="en-CA" sz="2200" dirty="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extLst>
                  <a:ext uri="{0D108BD9-81ED-4DB2-BD59-A6C34878D82A}">
                    <a16:rowId xmlns:a16="http://schemas.microsoft.com/office/drawing/2014/main" val="1875612186"/>
                  </a:ext>
                </a:extLst>
              </a:tr>
              <a:tr h="0">
                <a:tc>
                  <a:txBody>
                    <a:bodyPr/>
                    <a:lstStyle/>
                    <a:p>
                      <a:pPr marL="63500" marR="63500">
                        <a:lnSpc>
                          <a:spcPct val="100000"/>
                        </a:lnSpc>
                        <a:spcBef>
                          <a:spcPts val="100"/>
                        </a:spcBef>
                        <a:spcAft>
                          <a:spcPts val="100"/>
                        </a:spcAft>
                      </a:pPr>
                      <a:r>
                        <a:rPr lang="en-US" sz="2200" dirty="0">
                          <a:effectLst/>
                        </a:rPr>
                        <a:t>Mental health</a:t>
                      </a:r>
                      <a:endParaRPr lang="en-CA" sz="2200" dirty="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extLst>
                  <a:ext uri="{0D108BD9-81ED-4DB2-BD59-A6C34878D82A}">
                    <a16:rowId xmlns:a16="http://schemas.microsoft.com/office/drawing/2014/main" val="2296537712"/>
                  </a:ext>
                </a:extLst>
              </a:tr>
              <a:tr h="0">
                <a:tc>
                  <a:txBody>
                    <a:bodyPr/>
                    <a:lstStyle/>
                    <a:p>
                      <a:pPr marL="63500" marR="63500">
                        <a:lnSpc>
                          <a:spcPct val="100000"/>
                        </a:lnSpc>
                        <a:spcBef>
                          <a:spcPts val="100"/>
                        </a:spcBef>
                        <a:spcAft>
                          <a:spcPts val="100"/>
                        </a:spcAft>
                      </a:pPr>
                      <a:r>
                        <a:rPr lang="en-US" sz="2200">
                          <a:effectLst/>
                        </a:rPr>
                        <a:t>Nicotine dependence</a:t>
                      </a:r>
                      <a:endParaRPr lang="en-CA" sz="220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extLst>
                  <a:ext uri="{0D108BD9-81ED-4DB2-BD59-A6C34878D82A}">
                    <a16:rowId xmlns:a16="http://schemas.microsoft.com/office/drawing/2014/main" val="1980399242"/>
                  </a:ext>
                </a:extLst>
              </a:tr>
              <a:tr h="0">
                <a:tc>
                  <a:txBody>
                    <a:bodyPr/>
                    <a:lstStyle/>
                    <a:p>
                      <a:pPr marL="63500" marR="63500">
                        <a:lnSpc>
                          <a:spcPct val="100000"/>
                        </a:lnSpc>
                        <a:spcBef>
                          <a:spcPts val="100"/>
                        </a:spcBef>
                        <a:spcAft>
                          <a:spcPts val="100"/>
                        </a:spcAft>
                      </a:pPr>
                      <a:r>
                        <a:rPr lang="en-US" sz="2200" dirty="0">
                          <a:effectLst/>
                        </a:rPr>
                        <a:t>Substance use</a:t>
                      </a:r>
                      <a:endParaRPr lang="en-CA" sz="2200" dirty="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extLst>
                  <a:ext uri="{0D108BD9-81ED-4DB2-BD59-A6C34878D82A}">
                    <a16:rowId xmlns:a16="http://schemas.microsoft.com/office/drawing/2014/main" val="3530364152"/>
                  </a:ext>
                </a:extLst>
              </a:tr>
              <a:tr h="0">
                <a:tc>
                  <a:txBody>
                    <a:bodyPr/>
                    <a:lstStyle/>
                    <a:p>
                      <a:pPr marL="63500" marR="63500">
                        <a:lnSpc>
                          <a:spcPct val="100000"/>
                        </a:lnSpc>
                        <a:spcBef>
                          <a:spcPts val="100"/>
                        </a:spcBef>
                        <a:spcAft>
                          <a:spcPts val="100"/>
                        </a:spcAft>
                      </a:pPr>
                      <a:r>
                        <a:rPr lang="en-US" sz="2200">
                          <a:effectLst/>
                        </a:rPr>
                        <a:t>Severe mental health</a:t>
                      </a:r>
                      <a:endParaRPr lang="en-CA" sz="220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extLst>
                  <a:ext uri="{0D108BD9-81ED-4DB2-BD59-A6C34878D82A}">
                    <a16:rowId xmlns:a16="http://schemas.microsoft.com/office/drawing/2014/main" val="1306435526"/>
                  </a:ext>
                </a:extLst>
              </a:tr>
              <a:tr h="0">
                <a:tc>
                  <a:txBody>
                    <a:bodyPr/>
                    <a:lstStyle/>
                    <a:p>
                      <a:pPr marL="63500" marR="63500">
                        <a:lnSpc>
                          <a:spcPct val="100000"/>
                        </a:lnSpc>
                        <a:spcBef>
                          <a:spcPts val="100"/>
                        </a:spcBef>
                        <a:spcAft>
                          <a:spcPts val="100"/>
                        </a:spcAft>
                      </a:pPr>
                      <a:r>
                        <a:rPr lang="en-US" sz="2200">
                          <a:effectLst/>
                        </a:rPr>
                        <a:t>Dementia</a:t>
                      </a:r>
                      <a:endParaRPr lang="en-CA" sz="220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extLst>
                  <a:ext uri="{0D108BD9-81ED-4DB2-BD59-A6C34878D82A}">
                    <a16:rowId xmlns:a16="http://schemas.microsoft.com/office/drawing/2014/main" val="1048137765"/>
                  </a:ext>
                </a:extLst>
              </a:tr>
              <a:tr h="375892">
                <a:tc>
                  <a:txBody>
                    <a:bodyPr/>
                    <a:lstStyle/>
                    <a:p>
                      <a:pPr marL="63500" marR="63500">
                        <a:lnSpc>
                          <a:spcPct val="100000"/>
                        </a:lnSpc>
                        <a:spcBef>
                          <a:spcPts val="100"/>
                        </a:spcBef>
                        <a:spcAft>
                          <a:spcPts val="100"/>
                        </a:spcAft>
                      </a:pPr>
                      <a:r>
                        <a:rPr lang="en-US" sz="2200" dirty="0">
                          <a:effectLst/>
                        </a:rPr>
                        <a:t>OD (overdose), poison, self-harm</a:t>
                      </a:r>
                      <a:endParaRPr lang="en-CA" sz="2200" dirty="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extLst>
                  <a:ext uri="{0D108BD9-81ED-4DB2-BD59-A6C34878D82A}">
                    <a16:rowId xmlns:a16="http://schemas.microsoft.com/office/drawing/2014/main" val="3182121785"/>
                  </a:ext>
                </a:extLst>
              </a:tr>
            </a:tbl>
          </a:graphicData>
        </a:graphic>
      </p:graphicFrame>
    </p:spTree>
    <p:extLst>
      <p:ext uri="{BB962C8B-B14F-4D97-AF65-F5344CB8AC3E}">
        <p14:creationId xmlns:p14="http://schemas.microsoft.com/office/powerpoint/2010/main" val="9542098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C6F56-BBF7-49F8-0134-F3E80E7DED61}"/>
              </a:ext>
            </a:extLst>
          </p:cNvPr>
          <p:cNvSpPr>
            <a:spLocks noGrp="1"/>
          </p:cNvSpPr>
          <p:nvPr>
            <p:ph type="title"/>
          </p:nvPr>
        </p:nvSpPr>
        <p:spPr>
          <a:xfrm>
            <a:off x="107577" y="404940"/>
            <a:ext cx="6252882" cy="1158541"/>
          </a:xfrm>
        </p:spPr>
        <p:txBody>
          <a:bodyPr>
            <a:normAutofit fontScale="90000"/>
          </a:bodyPr>
          <a:lstStyle/>
          <a:p>
            <a:r>
              <a:rPr lang="en-US" sz="4900" dirty="0"/>
              <a:t>Percent of patients with each risk indicator</a:t>
            </a:r>
            <a:br>
              <a:rPr lang="en-US" dirty="0"/>
            </a:br>
            <a:r>
              <a:rPr lang="en-US" sz="3600" dirty="0"/>
              <a:t>Overall and with overdose</a:t>
            </a:r>
            <a:endParaRPr lang="en-US" dirty="0"/>
          </a:p>
        </p:txBody>
      </p:sp>
      <p:sp>
        <p:nvSpPr>
          <p:cNvPr id="4" name="Slide Number Placeholder 3">
            <a:extLst>
              <a:ext uri="{FF2B5EF4-FFF2-40B4-BE49-F238E27FC236}">
                <a16:creationId xmlns:a16="http://schemas.microsoft.com/office/drawing/2014/main" id="{008513AD-F5C6-394D-CDC4-502BE83D6051}"/>
              </a:ext>
            </a:extLst>
          </p:cNvPr>
          <p:cNvSpPr>
            <a:spLocks noGrp="1"/>
          </p:cNvSpPr>
          <p:nvPr>
            <p:ph type="sldNum" sz="quarter" idx="12"/>
          </p:nvPr>
        </p:nvSpPr>
        <p:spPr/>
        <p:txBody>
          <a:bodyPr/>
          <a:lstStyle/>
          <a:p>
            <a:fld id="{D63B8D7F-266E-41A3-B950-9989D28316EA}" type="slidenum">
              <a:rPr lang="en-CA" smtClean="0"/>
              <a:pPr/>
              <a:t>15</a:t>
            </a:fld>
            <a:endParaRPr lang="en-CA" dirty="0"/>
          </a:p>
        </p:txBody>
      </p:sp>
      <p:pic>
        <p:nvPicPr>
          <p:cNvPr id="18" name="Picture 17">
            <a:extLst>
              <a:ext uri="{FF2B5EF4-FFF2-40B4-BE49-F238E27FC236}">
                <a16:creationId xmlns:a16="http://schemas.microsoft.com/office/drawing/2014/main" id="{A185E2A7-B827-92E2-37E3-185D493C7ECA}"/>
              </a:ext>
            </a:extLst>
          </p:cNvPr>
          <p:cNvPicPr>
            <a:picLocks noChangeAspect="1"/>
          </p:cNvPicPr>
          <p:nvPr/>
        </p:nvPicPr>
        <p:blipFill>
          <a:blip r:embed="rId2"/>
          <a:stretch>
            <a:fillRect/>
          </a:stretch>
        </p:blipFill>
        <p:spPr>
          <a:xfrm>
            <a:off x="1543825" y="1969892"/>
            <a:ext cx="4064000" cy="3848100"/>
          </a:xfrm>
          <a:prstGeom prst="rect">
            <a:avLst/>
          </a:prstGeom>
        </p:spPr>
      </p:pic>
      <p:pic>
        <p:nvPicPr>
          <p:cNvPr id="19" name="Picture 18">
            <a:extLst>
              <a:ext uri="{FF2B5EF4-FFF2-40B4-BE49-F238E27FC236}">
                <a16:creationId xmlns:a16="http://schemas.microsoft.com/office/drawing/2014/main" id="{52F25611-01A6-126D-C569-08A3DB7C09F8}"/>
              </a:ext>
            </a:extLst>
          </p:cNvPr>
          <p:cNvPicPr>
            <a:picLocks noChangeAspect="1"/>
          </p:cNvPicPr>
          <p:nvPr/>
        </p:nvPicPr>
        <p:blipFill>
          <a:blip r:embed="rId3"/>
          <a:stretch>
            <a:fillRect/>
          </a:stretch>
        </p:blipFill>
        <p:spPr>
          <a:xfrm>
            <a:off x="6880457" y="179192"/>
            <a:ext cx="4051300" cy="5638800"/>
          </a:xfrm>
          <a:prstGeom prst="rect">
            <a:avLst/>
          </a:prstGeom>
        </p:spPr>
      </p:pic>
    </p:spTree>
    <p:extLst>
      <p:ext uri="{BB962C8B-B14F-4D97-AF65-F5344CB8AC3E}">
        <p14:creationId xmlns:p14="http://schemas.microsoft.com/office/powerpoint/2010/main" val="1522604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8DFC7A-5CB6-A86C-38A0-ECBA1C7541CB}"/>
              </a:ext>
            </a:extLst>
          </p:cNvPr>
          <p:cNvPicPr>
            <a:picLocks noChangeAspect="1"/>
          </p:cNvPicPr>
          <p:nvPr/>
        </p:nvPicPr>
        <p:blipFill>
          <a:blip r:embed="rId2"/>
          <a:stretch>
            <a:fillRect/>
          </a:stretch>
        </p:blipFill>
        <p:spPr>
          <a:xfrm>
            <a:off x="6880457" y="179192"/>
            <a:ext cx="4051300" cy="5638800"/>
          </a:xfrm>
          <a:prstGeom prst="rect">
            <a:avLst/>
          </a:prstGeom>
        </p:spPr>
      </p:pic>
      <p:pic>
        <p:nvPicPr>
          <p:cNvPr id="3" name="Picture 2">
            <a:extLst>
              <a:ext uri="{FF2B5EF4-FFF2-40B4-BE49-F238E27FC236}">
                <a16:creationId xmlns:a16="http://schemas.microsoft.com/office/drawing/2014/main" id="{553A715B-BFF3-4307-ECEC-F60A784DFF29}"/>
              </a:ext>
            </a:extLst>
          </p:cNvPr>
          <p:cNvPicPr>
            <a:picLocks noChangeAspect="1"/>
          </p:cNvPicPr>
          <p:nvPr/>
        </p:nvPicPr>
        <p:blipFill>
          <a:blip r:embed="rId3"/>
          <a:stretch>
            <a:fillRect/>
          </a:stretch>
        </p:blipFill>
        <p:spPr>
          <a:xfrm>
            <a:off x="1543825" y="1969892"/>
            <a:ext cx="4064000" cy="3848100"/>
          </a:xfrm>
          <a:prstGeom prst="rect">
            <a:avLst/>
          </a:prstGeom>
        </p:spPr>
      </p:pic>
      <p:sp>
        <p:nvSpPr>
          <p:cNvPr id="2" name="Title 1">
            <a:extLst>
              <a:ext uri="{FF2B5EF4-FFF2-40B4-BE49-F238E27FC236}">
                <a16:creationId xmlns:a16="http://schemas.microsoft.com/office/drawing/2014/main" id="{886C6F56-BBF7-49F8-0134-F3E80E7DED61}"/>
              </a:ext>
            </a:extLst>
          </p:cNvPr>
          <p:cNvSpPr>
            <a:spLocks noGrp="1"/>
          </p:cNvSpPr>
          <p:nvPr>
            <p:ph type="title"/>
          </p:nvPr>
        </p:nvSpPr>
        <p:spPr>
          <a:xfrm>
            <a:off x="107577" y="404940"/>
            <a:ext cx="6252882" cy="1158541"/>
          </a:xfrm>
        </p:spPr>
        <p:txBody>
          <a:bodyPr>
            <a:normAutofit fontScale="90000"/>
          </a:bodyPr>
          <a:lstStyle/>
          <a:p>
            <a:r>
              <a:rPr lang="en-US" sz="4900" dirty="0"/>
              <a:t>Percent of patients with each risk indicator</a:t>
            </a:r>
            <a:br>
              <a:rPr lang="en-US" dirty="0"/>
            </a:br>
            <a:r>
              <a:rPr lang="en-US" sz="3600" dirty="0"/>
              <a:t>Overall and with overdose</a:t>
            </a:r>
            <a:endParaRPr lang="en-US" dirty="0"/>
          </a:p>
        </p:txBody>
      </p:sp>
      <p:sp>
        <p:nvSpPr>
          <p:cNvPr id="4" name="Slide Number Placeholder 3">
            <a:extLst>
              <a:ext uri="{FF2B5EF4-FFF2-40B4-BE49-F238E27FC236}">
                <a16:creationId xmlns:a16="http://schemas.microsoft.com/office/drawing/2014/main" id="{008513AD-F5C6-394D-CDC4-502BE83D6051}"/>
              </a:ext>
            </a:extLst>
          </p:cNvPr>
          <p:cNvSpPr>
            <a:spLocks noGrp="1"/>
          </p:cNvSpPr>
          <p:nvPr>
            <p:ph type="sldNum" sz="quarter" idx="12"/>
          </p:nvPr>
        </p:nvSpPr>
        <p:spPr/>
        <p:txBody>
          <a:bodyPr/>
          <a:lstStyle/>
          <a:p>
            <a:fld id="{D63B8D7F-266E-41A3-B950-9989D28316EA}" type="slidenum">
              <a:rPr lang="en-CA" smtClean="0"/>
              <a:pPr/>
              <a:t>16</a:t>
            </a:fld>
            <a:endParaRPr lang="en-CA" dirty="0"/>
          </a:p>
        </p:txBody>
      </p:sp>
    </p:spTree>
    <p:extLst>
      <p:ext uri="{BB962C8B-B14F-4D97-AF65-F5344CB8AC3E}">
        <p14:creationId xmlns:p14="http://schemas.microsoft.com/office/powerpoint/2010/main" val="811071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F15BC80-0F89-CE3E-2390-885E59EAFC7E}"/>
              </a:ext>
            </a:extLst>
          </p:cNvPr>
          <p:cNvPicPr>
            <a:picLocks noChangeAspect="1"/>
          </p:cNvPicPr>
          <p:nvPr/>
        </p:nvPicPr>
        <p:blipFill>
          <a:blip r:embed="rId2"/>
          <a:stretch>
            <a:fillRect/>
          </a:stretch>
        </p:blipFill>
        <p:spPr>
          <a:xfrm>
            <a:off x="6880457" y="179192"/>
            <a:ext cx="4051300" cy="5638800"/>
          </a:xfrm>
          <a:prstGeom prst="rect">
            <a:avLst/>
          </a:prstGeom>
        </p:spPr>
      </p:pic>
      <p:pic>
        <p:nvPicPr>
          <p:cNvPr id="7" name="Picture 6">
            <a:extLst>
              <a:ext uri="{FF2B5EF4-FFF2-40B4-BE49-F238E27FC236}">
                <a16:creationId xmlns:a16="http://schemas.microsoft.com/office/drawing/2014/main" id="{0A538CDF-B618-2FB4-59AD-3FC0C5F92BB1}"/>
              </a:ext>
            </a:extLst>
          </p:cNvPr>
          <p:cNvPicPr>
            <a:picLocks noChangeAspect="1"/>
          </p:cNvPicPr>
          <p:nvPr/>
        </p:nvPicPr>
        <p:blipFill>
          <a:blip r:embed="rId3"/>
          <a:stretch>
            <a:fillRect/>
          </a:stretch>
        </p:blipFill>
        <p:spPr>
          <a:xfrm>
            <a:off x="1543825" y="1969892"/>
            <a:ext cx="4064000" cy="3848100"/>
          </a:xfrm>
          <a:prstGeom prst="rect">
            <a:avLst/>
          </a:prstGeom>
        </p:spPr>
      </p:pic>
      <p:sp>
        <p:nvSpPr>
          <p:cNvPr id="2" name="Title 1">
            <a:extLst>
              <a:ext uri="{FF2B5EF4-FFF2-40B4-BE49-F238E27FC236}">
                <a16:creationId xmlns:a16="http://schemas.microsoft.com/office/drawing/2014/main" id="{886C6F56-BBF7-49F8-0134-F3E80E7DED61}"/>
              </a:ext>
            </a:extLst>
          </p:cNvPr>
          <p:cNvSpPr>
            <a:spLocks noGrp="1"/>
          </p:cNvSpPr>
          <p:nvPr>
            <p:ph type="title"/>
          </p:nvPr>
        </p:nvSpPr>
        <p:spPr>
          <a:xfrm>
            <a:off x="107577" y="404940"/>
            <a:ext cx="6252882" cy="1158541"/>
          </a:xfrm>
        </p:spPr>
        <p:txBody>
          <a:bodyPr>
            <a:normAutofit fontScale="90000"/>
          </a:bodyPr>
          <a:lstStyle/>
          <a:p>
            <a:r>
              <a:rPr lang="en-US" sz="4900" dirty="0"/>
              <a:t>Percent of patients with each risk indicator</a:t>
            </a:r>
            <a:br>
              <a:rPr lang="en-US" dirty="0"/>
            </a:br>
            <a:r>
              <a:rPr lang="en-US" sz="3600" dirty="0"/>
              <a:t>Overall and with overdose</a:t>
            </a:r>
            <a:endParaRPr lang="en-US" dirty="0"/>
          </a:p>
        </p:txBody>
      </p:sp>
      <p:sp>
        <p:nvSpPr>
          <p:cNvPr id="4" name="Slide Number Placeholder 3">
            <a:extLst>
              <a:ext uri="{FF2B5EF4-FFF2-40B4-BE49-F238E27FC236}">
                <a16:creationId xmlns:a16="http://schemas.microsoft.com/office/drawing/2014/main" id="{008513AD-F5C6-394D-CDC4-502BE83D6051}"/>
              </a:ext>
            </a:extLst>
          </p:cNvPr>
          <p:cNvSpPr>
            <a:spLocks noGrp="1"/>
          </p:cNvSpPr>
          <p:nvPr>
            <p:ph type="sldNum" sz="quarter" idx="12"/>
          </p:nvPr>
        </p:nvSpPr>
        <p:spPr/>
        <p:txBody>
          <a:bodyPr/>
          <a:lstStyle/>
          <a:p>
            <a:fld id="{D63B8D7F-266E-41A3-B950-9989D28316EA}" type="slidenum">
              <a:rPr lang="en-CA" smtClean="0"/>
              <a:pPr/>
              <a:t>17</a:t>
            </a:fld>
            <a:endParaRPr lang="en-CA" dirty="0"/>
          </a:p>
        </p:txBody>
      </p:sp>
    </p:spTree>
    <p:extLst>
      <p:ext uri="{BB962C8B-B14F-4D97-AF65-F5344CB8AC3E}">
        <p14:creationId xmlns:p14="http://schemas.microsoft.com/office/powerpoint/2010/main" val="3976163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C6F56-BBF7-49F8-0134-F3E80E7DED61}"/>
              </a:ext>
            </a:extLst>
          </p:cNvPr>
          <p:cNvSpPr>
            <a:spLocks noGrp="1"/>
          </p:cNvSpPr>
          <p:nvPr>
            <p:ph type="title"/>
          </p:nvPr>
        </p:nvSpPr>
        <p:spPr>
          <a:xfrm>
            <a:off x="216538" y="538052"/>
            <a:ext cx="3128158" cy="3466789"/>
          </a:xfrm>
        </p:spPr>
        <p:txBody>
          <a:bodyPr>
            <a:normAutofit/>
          </a:bodyPr>
          <a:lstStyle/>
          <a:p>
            <a:r>
              <a:rPr lang="en-US" dirty="0"/>
              <a:t>Take home naloxone vs. overdose rate</a:t>
            </a:r>
          </a:p>
        </p:txBody>
      </p:sp>
      <p:sp>
        <p:nvSpPr>
          <p:cNvPr id="4" name="Slide Number Placeholder 3">
            <a:extLst>
              <a:ext uri="{FF2B5EF4-FFF2-40B4-BE49-F238E27FC236}">
                <a16:creationId xmlns:a16="http://schemas.microsoft.com/office/drawing/2014/main" id="{008513AD-F5C6-394D-CDC4-502BE83D6051}"/>
              </a:ext>
            </a:extLst>
          </p:cNvPr>
          <p:cNvSpPr>
            <a:spLocks noGrp="1"/>
          </p:cNvSpPr>
          <p:nvPr>
            <p:ph type="sldNum" sz="quarter" idx="12"/>
          </p:nvPr>
        </p:nvSpPr>
        <p:spPr/>
        <p:txBody>
          <a:bodyPr/>
          <a:lstStyle/>
          <a:p>
            <a:fld id="{D63B8D7F-266E-41A3-B950-9989D28316EA}" type="slidenum">
              <a:rPr lang="en-CA" smtClean="0"/>
              <a:pPr/>
              <a:t>18</a:t>
            </a:fld>
            <a:endParaRPr lang="en-CA" dirty="0"/>
          </a:p>
        </p:txBody>
      </p:sp>
      <p:pic>
        <p:nvPicPr>
          <p:cNvPr id="3" name="Graphic 44">
            <a:extLst>
              <a:ext uri="{FF2B5EF4-FFF2-40B4-BE49-F238E27FC236}">
                <a16:creationId xmlns:a16="http://schemas.microsoft.com/office/drawing/2014/main" id="{33C5E3EF-4C98-490A-28C8-FCE01DF6AB90}"/>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auto">
          <a:xfrm>
            <a:off x="3703512" y="214208"/>
            <a:ext cx="6464600" cy="6464600"/>
          </a:xfrm>
          <a:prstGeom prst="rect">
            <a:avLst/>
          </a:prstGeom>
          <a:noFill/>
          <a:ln w="9525">
            <a:noFill/>
            <a:headEnd/>
            <a:tailEnd/>
          </a:ln>
        </p:spPr>
      </p:pic>
      <p:sp>
        <p:nvSpPr>
          <p:cNvPr id="5" name="TextBox 4">
            <a:extLst>
              <a:ext uri="{FF2B5EF4-FFF2-40B4-BE49-F238E27FC236}">
                <a16:creationId xmlns:a16="http://schemas.microsoft.com/office/drawing/2014/main" id="{7B6F9B67-320A-D8F8-BB72-AF55B6A97420}"/>
              </a:ext>
            </a:extLst>
          </p:cNvPr>
          <p:cNvSpPr txBox="1"/>
          <p:nvPr/>
        </p:nvSpPr>
        <p:spPr>
          <a:xfrm>
            <a:off x="10158404" y="478310"/>
            <a:ext cx="1710986" cy="1200329"/>
          </a:xfrm>
          <a:prstGeom prst="rect">
            <a:avLst/>
          </a:prstGeom>
          <a:noFill/>
        </p:spPr>
        <p:txBody>
          <a:bodyPr wrap="square" rtlCol="0">
            <a:spAutoFit/>
          </a:bodyPr>
          <a:lstStyle/>
          <a:p>
            <a:r>
              <a:rPr lang="en-US" dirty="0">
                <a:solidFill>
                  <a:srgbClr val="609DFF"/>
                </a:solidFill>
              </a:rPr>
              <a:t>MOUD = medication for opioid use disorder</a:t>
            </a:r>
          </a:p>
        </p:txBody>
      </p:sp>
      <p:sp>
        <p:nvSpPr>
          <p:cNvPr id="8" name="TextBox 7">
            <a:extLst>
              <a:ext uri="{FF2B5EF4-FFF2-40B4-BE49-F238E27FC236}">
                <a16:creationId xmlns:a16="http://schemas.microsoft.com/office/drawing/2014/main" id="{019BEF0D-EBCD-BD1E-96FA-5724102CF219}"/>
              </a:ext>
            </a:extLst>
          </p:cNvPr>
          <p:cNvSpPr txBox="1"/>
          <p:nvPr/>
        </p:nvSpPr>
        <p:spPr>
          <a:xfrm>
            <a:off x="10158404" y="3374312"/>
            <a:ext cx="1710986" cy="369332"/>
          </a:xfrm>
          <a:prstGeom prst="rect">
            <a:avLst/>
          </a:prstGeom>
          <a:noFill/>
        </p:spPr>
        <p:txBody>
          <a:bodyPr wrap="square" rtlCol="0">
            <a:spAutoFit/>
          </a:bodyPr>
          <a:lstStyle/>
          <a:p>
            <a:r>
              <a:rPr lang="en-US" dirty="0">
                <a:solidFill>
                  <a:srgbClr val="00BA38"/>
                </a:solidFill>
              </a:rPr>
              <a:t>OD = overdose</a:t>
            </a:r>
          </a:p>
        </p:txBody>
      </p:sp>
      <p:sp>
        <p:nvSpPr>
          <p:cNvPr id="7" name="Right Arrow 6">
            <a:extLst>
              <a:ext uri="{FF2B5EF4-FFF2-40B4-BE49-F238E27FC236}">
                <a16:creationId xmlns:a16="http://schemas.microsoft.com/office/drawing/2014/main" id="{8A2FA49A-AAFA-56AE-FDF0-7803166C6D24}"/>
              </a:ext>
            </a:extLst>
          </p:cNvPr>
          <p:cNvSpPr/>
          <p:nvPr/>
        </p:nvSpPr>
        <p:spPr>
          <a:xfrm>
            <a:off x="3344696" y="4953035"/>
            <a:ext cx="2106980" cy="185195"/>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AFF4858-640F-EB80-E7CA-107A384CEC6F}"/>
              </a:ext>
            </a:extLst>
          </p:cNvPr>
          <p:cNvSpPr txBox="1"/>
          <p:nvPr/>
        </p:nvSpPr>
        <p:spPr>
          <a:xfrm>
            <a:off x="347241" y="4722466"/>
            <a:ext cx="3007735" cy="646331"/>
          </a:xfrm>
          <a:prstGeom prst="rect">
            <a:avLst/>
          </a:prstGeom>
          <a:noFill/>
          <a:ln w="28575">
            <a:solidFill>
              <a:schemeClr val="accent1"/>
            </a:solidFill>
          </a:ln>
        </p:spPr>
        <p:txBody>
          <a:bodyPr wrap="square" rtlCol="0">
            <a:spAutoFit/>
          </a:bodyPr>
          <a:lstStyle/>
          <a:p>
            <a:pPr algn="r"/>
            <a:r>
              <a:rPr lang="en-US" dirty="0"/>
              <a:t>Overall, </a:t>
            </a:r>
            <a:r>
              <a:rPr lang="en-US" b="1" dirty="0"/>
              <a:t>1% </a:t>
            </a:r>
            <a:r>
              <a:rPr lang="en-US" dirty="0"/>
              <a:t>episodes had co-dispensed pharmacy THN</a:t>
            </a:r>
          </a:p>
        </p:txBody>
      </p:sp>
    </p:spTree>
    <p:extLst>
      <p:ext uri="{BB962C8B-B14F-4D97-AF65-F5344CB8AC3E}">
        <p14:creationId xmlns:p14="http://schemas.microsoft.com/office/powerpoint/2010/main" val="3966074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6" grpId="0" animBg="1"/>
      <p:bldP spid="6"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C6F56-BBF7-49F8-0134-F3E80E7DED61}"/>
              </a:ext>
            </a:extLst>
          </p:cNvPr>
          <p:cNvSpPr>
            <a:spLocks noGrp="1"/>
          </p:cNvSpPr>
          <p:nvPr>
            <p:ph type="title"/>
          </p:nvPr>
        </p:nvSpPr>
        <p:spPr>
          <a:xfrm>
            <a:off x="384997" y="247740"/>
            <a:ext cx="9627706" cy="876034"/>
          </a:xfrm>
        </p:spPr>
        <p:txBody>
          <a:bodyPr>
            <a:normAutofit/>
          </a:bodyPr>
          <a:lstStyle/>
          <a:p>
            <a:r>
              <a:rPr lang="en-US" dirty="0"/>
              <a:t>Diagnosed overdose prediction model</a:t>
            </a:r>
          </a:p>
        </p:txBody>
      </p:sp>
      <p:sp>
        <p:nvSpPr>
          <p:cNvPr id="3" name="Slide Number Placeholder 2">
            <a:extLst>
              <a:ext uri="{FF2B5EF4-FFF2-40B4-BE49-F238E27FC236}">
                <a16:creationId xmlns:a16="http://schemas.microsoft.com/office/drawing/2014/main" id="{D54AC0E0-4B54-AEED-F139-F2FC1C4B67E2}"/>
              </a:ext>
            </a:extLst>
          </p:cNvPr>
          <p:cNvSpPr>
            <a:spLocks noGrp="1"/>
          </p:cNvSpPr>
          <p:nvPr>
            <p:ph type="sldNum" sz="quarter" idx="12"/>
          </p:nvPr>
        </p:nvSpPr>
        <p:spPr/>
        <p:txBody>
          <a:bodyPr/>
          <a:lstStyle/>
          <a:p>
            <a:fld id="{D63B8D7F-266E-41A3-B950-9989D28316EA}" type="slidenum">
              <a:rPr lang="en-CA" smtClean="0"/>
              <a:pPr/>
              <a:t>19</a:t>
            </a:fld>
            <a:endParaRPr lang="en-CA" dirty="0"/>
          </a:p>
        </p:txBody>
      </p:sp>
      <p:pic>
        <p:nvPicPr>
          <p:cNvPr id="4" name="Graphic 190">
            <a:extLst>
              <a:ext uri="{FF2B5EF4-FFF2-40B4-BE49-F238E27FC236}">
                <a16:creationId xmlns:a16="http://schemas.microsoft.com/office/drawing/2014/main" id="{28EDA800-5CEF-DC85-B165-A5F680663061}"/>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auto">
          <a:xfrm>
            <a:off x="5061390" y="1474089"/>
            <a:ext cx="6915880" cy="4610586"/>
          </a:xfrm>
          <a:prstGeom prst="rect">
            <a:avLst/>
          </a:prstGeom>
          <a:noFill/>
          <a:ln w="9525">
            <a:noFill/>
            <a:headEnd/>
            <a:tailEnd/>
          </a:ln>
        </p:spPr>
      </p:pic>
      <p:cxnSp>
        <p:nvCxnSpPr>
          <p:cNvPr id="7" name="Straight Connector 6">
            <a:extLst>
              <a:ext uri="{FF2B5EF4-FFF2-40B4-BE49-F238E27FC236}">
                <a16:creationId xmlns:a16="http://schemas.microsoft.com/office/drawing/2014/main" id="{7126F813-C4FA-BA00-A8A2-BF090ACAC5B1}"/>
              </a:ext>
            </a:extLst>
          </p:cNvPr>
          <p:cNvCxnSpPr>
            <a:cxnSpLocks/>
          </p:cNvCxnSpPr>
          <p:nvPr/>
        </p:nvCxnSpPr>
        <p:spPr>
          <a:xfrm flipV="1">
            <a:off x="8835742" y="1944937"/>
            <a:ext cx="0" cy="3409783"/>
          </a:xfrm>
          <a:prstGeom prst="line">
            <a:avLst/>
          </a:prstGeom>
          <a:ln w="3810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0C2FFC5-23EA-C772-A70F-F8335FE23002}"/>
              </a:ext>
            </a:extLst>
          </p:cNvPr>
          <p:cNvCxnSpPr>
            <a:cxnSpLocks/>
          </p:cNvCxnSpPr>
          <p:nvPr/>
        </p:nvCxnSpPr>
        <p:spPr>
          <a:xfrm>
            <a:off x="5742244" y="1950435"/>
            <a:ext cx="3093498" cy="0"/>
          </a:xfrm>
          <a:prstGeom prst="line">
            <a:avLst/>
          </a:prstGeom>
          <a:ln w="3810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439677E-7839-D956-CC78-61391BFB0275}"/>
              </a:ext>
            </a:extLst>
          </p:cNvPr>
          <p:cNvCxnSpPr>
            <a:cxnSpLocks/>
          </p:cNvCxnSpPr>
          <p:nvPr/>
        </p:nvCxnSpPr>
        <p:spPr>
          <a:xfrm>
            <a:off x="5742244" y="3480218"/>
            <a:ext cx="3093498" cy="0"/>
          </a:xfrm>
          <a:prstGeom prst="line">
            <a:avLst/>
          </a:prstGeom>
          <a:ln w="38100">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FD2D413-C170-E3E1-80E4-8E0AA49FBCB2}"/>
              </a:ext>
            </a:extLst>
          </p:cNvPr>
          <p:cNvSpPr txBox="1"/>
          <p:nvPr/>
        </p:nvSpPr>
        <p:spPr>
          <a:xfrm>
            <a:off x="262230" y="1731182"/>
            <a:ext cx="4847668" cy="4170372"/>
          </a:xfrm>
          <a:prstGeom prst="rect">
            <a:avLst/>
          </a:prstGeom>
          <a:noFill/>
        </p:spPr>
        <p:txBody>
          <a:bodyPr wrap="square">
            <a:spAutoFit/>
          </a:bodyPr>
          <a:lstStyle/>
          <a:p>
            <a:r>
              <a:rPr lang="en-US" sz="2300" dirty="0">
                <a:latin typeface="Arial" panose="020B0604020202020204" pitchFamily="34" charset="0"/>
                <a:cs typeface="Arial" panose="020B0604020202020204" pitchFamily="34" charset="0"/>
              </a:rPr>
              <a:t>Used to assign risk of fatal ODs</a:t>
            </a:r>
          </a:p>
          <a:p>
            <a:r>
              <a:rPr lang="en-US" sz="2300" dirty="0">
                <a:latin typeface="Arial" panose="020B0604020202020204" pitchFamily="34" charset="0"/>
                <a:cs typeface="Arial" panose="020B0604020202020204" pitchFamily="34" charset="0"/>
              </a:rPr>
              <a:t>(</a:t>
            </a:r>
            <a:r>
              <a:rPr lang="en-US" sz="2300" i="1" u="sng" dirty="0">
                <a:latin typeface="Arial" panose="020B0604020202020204" pitchFamily="34" charset="0"/>
                <a:cs typeface="Arial" panose="020B0604020202020204" pitchFamily="34" charset="0"/>
              </a:rPr>
              <a:t>Assumption</a:t>
            </a:r>
            <a:r>
              <a:rPr lang="en-US" sz="2300" i="1" dirty="0">
                <a:latin typeface="Arial" panose="020B0604020202020204" pitchFamily="34" charset="0"/>
                <a:cs typeface="Arial" panose="020B0604020202020204" pitchFamily="34" charset="0"/>
              </a:rPr>
              <a:t>: </a:t>
            </a:r>
            <a:r>
              <a:rPr lang="en-US" sz="2300" dirty="0">
                <a:latin typeface="Arial" panose="020B0604020202020204" pitchFamily="34" charset="0"/>
                <a:cs typeface="Arial" panose="020B0604020202020204" pitchFamily="34" charset="0"/>
              </a:rPr>
              <a:t>risk factors for unobserved fatal OD and diagnosed OD similar)</a:t>
            </a:r>
          </a:p>
          <a:p>
            <a:pPr marL="342900" indent="-34290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r>
              <a:rPr lang="en-US" sz="2300" dirty="0">
                <a:latin typeface="Arial" panose="020B0604020202020204" pitchFamily="34" charset="0"/>
                <a:cs typeface="Arial" panose="020B0604020202020204" pitchFamily="34" charset="0"/>
              </a:rPr>
              <a:t>Random forest model</a:t>
            </a:r>
          </a:p>
          <a:p>
            <a:pPr marL="342900" indent="-342900">
              <a:buFont typeface="Arial" panose="020B0604020202020204" pitchFamily="34" charset="0"/>
              <a:buChar char="•"/>
            </a:pPr>
            <a:r>
              <a:rPr lang="en-US" sz="2300" dirty="0">
                <a:latin typeface="Arial" panose="020B0604020202020204" pitchFamily="34" charset="0"/>
                <a:cs typeface="Arial" panose="020B0604020202020204" pitchFamily="34" charset="0"/>
              </a:rPr>
              <a:t>Predictors: risk indicators, episode duration, age, sex, race, etc.</a:t>
            </a:r>
          </a:p>
          <a:p>
            <a:pPr marL="342900" indent="-342900">
              <a:buFont typeface="Arial" panose="020B0604020202020204" pitchFamily="34" charset="0"/>
              <a:buChar char="•"/>
            </a:pPr>
            <a:r>
              <a:rPr lang="en-US" sz="2300" dirty="0">
                <a:latin typeface="Arial" panose="020B0604020202020204" pitchFamily="34" charset="0"/>
                <a:cs typeface="Arial" panose="020B0604020202020204" pitchFamily="34" charset="0"/>
              </a:rPr>
              <a:t>Out-of-sample </a:t>
            </a:r>
            <a:r>
              <a:rPr lang="en-US" sz="2300" b="1" dirty="0">
                <a:latin typeface="Arial" panose="020B0604020202020204" pitchFamily="34" charset="0"/>
                <a:cs typeface="Arial" panose="020B0604020202020204" pitchFamily="34" charset="0"/>
              </a:rPr>
              <a:t>AUC 82%</a:t>
            </a:r>
          </a:p>
          <a:p>
            <a:pPr marL="342900" indent="-342900">
              <a:buFont typeface="Arial" panose="020B0604020202020204" pitchFamily="34" charset="0"/>
              <a:buChar char="•"/>
            </a:pPr>
            <a:r>
              <a:rPr lang="en-US" sz="2300" dirty="0">
                <a:latin typeface="Arial" panose="020B0604020202020204" pitchFamily="34" charset="0"/>
                <a:cs typeface="Arial" panose="020B0604020202020204" pitchFamily="34" charset="0"/>
              </a:rPr>
              <a:t>Good discrimination &amp; probability calibration</a:t>
            </a:r>
          </a:p>
        </p:txBody>
      </p:sp>
      <p:sp>
        <p:nvSpPr>
          <p:cNvPr id="6" name="TextBox 5">
            <a:extLst>
              <a:ext uri="{FF2B5EF4-FFF2-40B4-BE49-F238E27FC236}">
                <a16:creationId xmlns:a16="http://schemas.microsoft.com/office/drawing/2014/main" id="{0B492EE0-762F-9B63-88F2-847E319F65DD}"/>
              </a:ext>
            </a:extLst>
          </p:cNvPr>
          <p:cNvSpPr txBox="1"/>
          <p:nvPr/>
        </p:nvSpPr>
        <p:spPr>
          <a:xfrm>
            <a:off x="4537276" y="6289167"/>
            <a:ext cx="6557197" cy="369332"/>
          </a:xfrm>
          <a:prstGeom prst="rect">
            <a:avLst/>
          </a:prstGeom>
          <a:noFill/>
        </p:spPr>
        <p:txBody>
          <a:bodyPr wrap="square" rtlCol="0">
            <a:spAutoFit/>
          </a:bodyPr>
          <a:lstStyle/>
          <a:p>
            <a:pPr algn="r"/>
            <a:r>
              <a:rPr lang="en-US" b="1" dirty="0">
                <a:solidFill>
                  <a:schemeClr val="bg1"/>
                </a:solidFill>
              </a:rPr>
              <a:t>OD: overdose</a:t>
            </a:r>
          </a:p>
        </p:txBody>
      </p:sp>
    </p:spTree>
    <p:extLst>
      <p:ext uri="{BB962C8B-B14F-4D97-AF65-F5344CB8AC3E}">
        <p14:creationId xmlns:p14="http://schemas.microsoft.com/office/powerpoint/2010/main" val="4024977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E8B96B-C557-53D8-3BAB-B24CDFA0879B}"/>
              </a:ext>
            </a:extLst>
          </p:cNvPr>
          <p:cNvSpPr/>
          <p:nvPr/>
        </p:nvSpPr>
        <p:spPr>
          <a:xfrm>
            <a:off x="654156" y="1753748"/>
            <a:ext cx="10794123" cy="909442"/>
          </a:xfrm>
          <a:prstGeom prst="rect">
            <a:avLst/>
          </a:prstGeom>
          <a:solidFill>
            <a:srgbClr val="ED1C31">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6C6F56-BBF7-49F8-0134-F3E80E7DED61}"/>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07C8DE70-0703-9C81-EFAF-A831D0EEEEA4}"/>
              </a:ext>
            </a:extLst>
          </p:cNvPr>
          <p:cNvSpPr>
            <a:spLocks noGrp="1"/>
          </p:cNvSpPr>
          <p:nvPr>
            <p:ph idx="1"/>
          </p:nvPr>
        </p:nvSpPr>
        <p:spPr>
          <a:xfrm>
            <a:off x="793418" y="1798330"/>
            <a:ext cx="10452651" cy="4351338"/>
          </a:xfrm>
        </p:spPr>
        <p:txBody>
          <a:bodyPr/>
          <a:lstStyle/>
          <a:p>
            <a:r>
              <a:rPr lang="en-US" dirty="0"/>
              <a:t>Improving decision analyses with ML</a:t>
            </a:r>
          </a:p>
          <a:p>
            <a:pPr lvl="1"/>
            <a:r>
              <a:rPr lang="en-US" dirty="0"/>
              <a:t>Targeting overdose prevention for prescription opioid patients</a:t>
            </a:r>
          </a:p>
          <a:p>
            <a:pPr lvl="1"/>
            <a:endParaRPr lang="en-US" dirty="0"/>
          </a:p>
          <a:p>
            <a:r>
              <a:rPr lang="en-US" dirty="0"/>
              <a:t>Improving ML risk prediction through a decision science lens</a:t>
            </a:r>
          </a:p>
          <a:p>
            <a:endParaRPr lang="en-US" dirty="0"/>
          </a:p>
        </p:txBody>
      </p:sp>
      <p:sp>
        <p:nvSpPr>
          <p:cNvPr id="6" name="Slide Number Placeholder 5">
            <a:extLst>
              <a:ext uri="{FF2B5EF4-FFF2-40B4-BE49-F238E27FC236}">
                <a16:creationId xmlns:a16="http://schemas.microsoft.com/office/drawing/2014/main" id="{CD12D406-F5EB-920B-EF44-6A6B32464749}"/>
              </a:ext>
            </a:extLst>
          </p:cNvPr>
          <p:cNvSpPr>
            <a:spLocks noGrp="1"/>
          </p:cNvSpPr>
          <p:nvPr>
            <p:ph type="sldNum" sz="quarter" idx="12"/>
          </p:nvPr>
        </p:nvSpPr>
        <p:spPr/>
        <p:txBody>
          <a:bodyPr/>
          <a:lstStyle/>
          <a:p>
            <a:fld id="{D63B8D7F-266E-41A3-B950-9989D28316EA}" type="slidenum">
              <a:rPr lang="en-CA" smtClean="0"/>
              <a:pPr/>
              <a:t>2</a:t>
            </a:fld>
            <a:endParaRPr lang="en-CA" dirty="0"/>
          </a:p>
        </p:txBody>
      </p:sp>
    </p:spTree>
    <p:extLst>
      <p:ext uri="{BB962C8B-B14F-4D97-AF65-F5344CB8AC3E}">
        <p14:creationId xmlns:p14="http://schemas.microsoft.com/office/powerpoint/2010/main" val="3700409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C6F56-BBF7-49F8-0134-F3E80E7DED61}"/>
              </a:ext>
            </a:extLst>
          </p:cNvPr>
          <p:cNvSpPr>
            <a:spLocks noGrp="1"/>
          </p:cNvSpPr>
          <p:nvPr>
            <p:ph type="title"/>
          </p:nvPr>
        </p:nvSpPr>
        <p:spPr>
          <a:xfrm>
            <a:off x="787796" y="179192"/>
            <a:ext cx="10515600" cy="1023837"/>
          </a:xfrm>
        </p:spPr>
        <p:txBody>
          <a:bodyPr/>
          <a:lstStyle/>
          <a:p>
            <a:r>
              <a:rPr lang="en-US" dirty="0"/>
              <a:t>Imputing fatal ODs</a:t>
            </a:r>
          </a:p>
        </p:txBody>
      </p:sp>
      <p:sp>
        <p:nvSpPr>
          <p:cNvPr id="8" name="Content Placeholder 7">
            <a:extLst>
              <a:ext uri="{FF2B5EF4-FFF2-40B4-BE49-F238E27FC236}">
                <a16:creationId xmlns:a16="http://schemas.microsoft.com/office/drawing/2014/main" id="{D0D02619-339B-F060-D626-B791F4179B9A}"/>
              </a:ext>
            </a:extLst>
          </p:cNvPr>
          <p:cNvSpPr>
            <a:spLocks noGrp="1"/>
          </p:cNvSpPr>
          <p:nvPr>
            <p:ph idx="1"/>
          </p:nvPr>
        </p:nvSpPr>
        <p:spPr>
          <a:xfrm>
            <a:off x="518438" y="1331089"/>
            <a:ext cx="6044408" cy="4494774"/>
          </a:xfrm>
        </p:spPr>
        <p:txBody>
          <a:bodyPr>
            <a:normAutofit/>
          </a:bodyPr>
          <a:lstStyle/>
          <a:p>
            <a:r>
              <a:rPr lang="en-US" dirty="0"/>
              <a:t>Bayesian model calibration</a:t>
            </a:r>
          </a:p>
          <a:p>
            <a:pPr lvl="1"/>
            <a:r>
              <a:rPr lang="en-US" dirty="0"/>
              <a:t>Incremental mixture importance sampling</a:t>
            </a:r>
            <a:endParaRPr lang="en-US" sz="1400" dirty="0"/>
          </a:p>
          <a:p>
            <a:pPr marL="0" indent="0">
              <a:buNone/>
            </a:pPr>
            <a:r>
              <a:rPr lang="en-US" dirty="0"/>
              <a:t>Used 2 calibration targets…</a:t>
            </a:r>
          </a:p>
          <a:p>
            <a:pPr lvl="1"/>
            <a:r>
              <a:rPr lang="en-US" dirty="0"/>
              <a:t>2-year rate of fatal OD </a:t>
            </a:r>
          </a:p>
          <a:p>
            <a:pPr lvl="1"/>
            <a:r>
              <a:rPr lang="en-US" dirty="0"/>
              <a:t>Ratio of fatal : non-fatal diagnosed overdose</a:t>
            </a:r>
          </a:p>
          <a:p>
            <a:pPr marL="0" indent="0">
              <a:buNone/>
            </a:pPr>
            <a:r>
              <a:rPr lang="en-US" dirty="0"/>
              <a:t>…to generate sets of 2 parameters</a:t>
            </a:r>
          </a:p>
          <a:p>
            <a:pPr lvl="1"/>
            <a:r>
              <a:rPr lang="en-US" dirty="0"/>
              <a:t>Proportion of diagnosed ODs that ‘turn’ fatal</a:t>
            </a:r>
          </a:p>
          <a:p>
            <a:pPr lvl="1"/>
            <a:r>
              <a:rPr lang="en-US" dirty="0"/>
              <a:t>Ratio of fatal OD to diagnosed OD</a:t>
            </a:r>
          </a:p>
        </p:txBody>
      </p:sp>
      <p:sp>
        <p:nvSpPr>
          <p:cNvPr id="3" name="Slide Number Placeholder 2">
            <a:extLst>
              <a:ext uri="{FF2B5EF4-FFF2-40B4-BE49-F238E27FC236}">
                <a16:creationId xmlns:a16="http://schemas.microsoft.com/office/drawing/2014/main" id="{EF017715-4EB0-2B41-402E-70269859FFFA}"/>
              </a:ext>
            </a:extLst>
          </p:cNvPr>
          <p:cNvSpPr>
            <a:spLocks noGrp="1"/>
          </p:cNvSpPr>
          <p:nvPr>
            <p:ph type="sldNum" sz="quarter" idx="12"/>
          </p:nvPr>
        </p:nvSpPr>
        <p:spPr/>
        <p:txBody>
          <a:bodyPr/>
          <a:lstStyle/>
          <a:p>
            <a:fld id="{D63B8D7F-266E-41A3-B950-9989D28316EA}" type="slidenum">
              <a:rPr lang="en-CA" smtClean="0"/>
              <a:pPr/>
              <a:t>20</a:t>
            </a:fld>
            <a:endParaRPr lang="en-CA" dirty="0"/>
          </a:p>
        </p:txBody>
      </p:sp>
      <p:pic>
        <p:nvPicPr>
          <p:cNvPr id="15" name="Graphic 198">
            <a:extLst>
              <a:ext uri="{FF2B5EF4-FFF2-40B4-BE49-F238E27FC236}">
                <a16:creationId xmlns:a16="http://schemas.microsoft.com/office/drawing/2014/main" id="{D2AB613E-854C-7167-DF90-D2E50F44C907}"/>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auto">
          <a:xfrm>
            <a:off x="6752616" y="1527858"/>
            <a:ext cx="5308204" cy="4298005"/>
          </a:xfrm>
          <a:prstGeom prst="rect">
            <a:avLst/>
          </a:prstGeom>
          <a:noFill/>
          <a:ln w="9525">
            <a:noFill/>
            <a:headEnd/>
            <a:tailEnd/>
          </a:ln>
        </p:spPr>
      </p:pic>
      <p:sp>
        <p:nvSpPr>
          <p:cNvPr id="4" name="TextBox 3">
            <a:extLst>
              <a:ext uri="{FF2B5EF4-FFF2-40B4-BE49-F238E27FC236}">
                <a16:creationId xmlns:a16="http://schemas.microsoft.com/office/drawing/2014/main" id="{8818EE5E-C292-EBD9-0F23-5AC9F9D357BD}"/>
              </a:ext>
            </a:extLst>
          </p:cNvPr>
          <p:cNvSpPr txBox="1"/>
          <p:nvPr/>
        </p:nvSpPr>
        <p:spPr>
          <a:xfrm>
            <a:off x="4537276" y="6289167"/>
            <a:ext cx="6557197" cy="369332"/>
          </a:xfrm>
          <a:prstGeom prst="rect">
            <a:avLst/>
          </a:prstGeom>
          <a:noFill/>
        </p:spPr>
        <p:txBody>
          <a:bodyPr wrap="square" rtlCol="0">
            <a:spAutoFit/>
          </a:bodyPr>
          <a:lstStyle/>
          <a:p>
            <a:pPr algn="r"/>
            <a:r>
              <a:rPr lang="en-US" b="1" dirty="0">
                <a:solidFill>
                  <a:schemeClr val="bg1"/>
                </a:solidFill>
              </a:rPr>
              <a:t>OD: overdose</a:t>
            </a:r>
          </a:p>
        </p:txBody>
      </p:sp>
    </p:spTree>
    <p:extLst>
      <p:ext uri="{BB962C8B-B14F-4D97-AF65-F5344CB8AC3E}">
        <p14:creationId xmlns:p14="http://schemas.microsoft.com/office/powerpoint/2010/main" val="25959108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C6F56-BBF7-49F8-0134-F3E80E7DED61}"/>
              </a:ext>
            </a:extLst>
          </p:cNvPr>
          <p:cNvSpPr>
            <a:spLocks noGrp="1"/>
          </p:cNvSpPr>
          <p:nvPr>
            <p:ph type="title"/>
          </p:nvPr>
        </p:nvSpPr>
        <p:spPr/>
        <p:txBody>
          <a:bodyPr/>
          <a:lstStyle/>
          <a:p>
            <a:r>
              <a:rPr lang="en-US" dirty="0"/>
              <a:t>Policy simulation assumptions</a:t>
            </a:r>
          </a:p>
        </p:txBody>
      </p:sp>
      <p:sp>
        <p:nvSpPr>
          <p:cNvPr id="8" name="Content Placeholder 7">
            <a:extLst>
              <a:ext uri="{FF2B5EF4-FFF2-40B4-BE49-F238E27FC236}">
                <a16:creationId xmlns:a16="http://schemas.microsoft.com/office/drawing/2014/main" id="{D0D02619-339B-F060-D626-B791F4179B9A}"/>
              </a:ext>
            </a:extLst>
          </p:cNvPr>
          <p:cNvSpPr>
            <a:spLocks noGrp="1"/>
          </p:cNvSpPr>
          <p:nvPr>
            <p:ph idx="1"/>
          </p:nvPr>
        </p:nvSpPr>
        <p:spPr>
          <a:xfrm>
            <a:off x="838200" y="1690688"/>
            <a:ext cx="10515600" cy="4351338"/>
          </a:xfrm>
        </p:spPr>
        <p:txBody>
          <a:bodyPr/>
          <a:lstStyle/>
          <a:p>
            <a:r>
              <a:rPr lang="en-US" dirty="0"/>
              <a:t>THN can avert fatal overdoses within 2 years</a:t>
            </a:r>
          </a:p>
          <a:p>
            <a:r>
              <a:rPr lang="en-US" dirty="0">
                <a:ea typeface="Calibri"/>
                <a:cs typeface="Calibri"/>
              </a:rPr>
              <a:t>THN used when</a:t>
            </a:r>
          </a:p>
          <a:p>
            <a:pPr lvl="1"/>
            <a:r>
              <a:rPr lang="en-US" dirty="0">
                <a:cs typeface="Calibri"/>
              </a:rPr>
              <a:t>Overdose witnessed 		40% to 80% probability</a:t>
            </a:r>
          </a:p>
          <a:p>
            <a:pPr lvl="1"/>
            <a:r>
              <a:rPr lang="en-US" dirty="0">
                <a:cs typeface="Calibri"/>
              </a:rPr>
              <a:t>THN available 			30% to 50% probability</a:t>
            </a:r>
          </a:p>
          <a:p>
            <a:pPr lvl="1"/>
            <a:r>
              <a:rPr lang="en-US" dirty="0">
                <a:cs typeface="Calibri"/>
              </a:rPr>
              <a:t>Bystander uses it 		62% to 92% probability</a:t>
            </a:r>
          </a:p>
          <a:p>
            <a:r>
              <a:rPr lang="en-US" dirty="0">
                <a:cs typeface="Calibri"/>
              </a:rPr>
              <a:t>If used</a:t>
            </a:r>
          </a:p>
          <a:p>
            <a:pPr lvl="1"/>
            <a:r>
              <a:rPr lang="en-US" dirty="0">
                <a:cs typeface="Calibri"/>
              </a:rPr>
              <a:t>Prevents fatal overdose	80% to 99.9% probability</a:t>
            </a:r>
          </a:p>
        </p:txBody>
      </p:sp>
      <p:sp>
        <p:nvSpPr>
          <p:cNvPr id="3" name="Slide Number Placeholder 2">
            <a:extLst>
              <a:ext uri="{FF2B5EF4-FFF2-40B4-BE49-F238E27FC236}">
                <a16:creationId xmlns:a16="http://schemas.microsoft.com/office/drawing/2014/main" id="{701D2AF8-B143-7FC0-A7BE-1F65C333C710}"/>
              </a:ext>
            </a:extLst>
          </p:cNvPr>
          <p:cNvSpPr>
            <a:spLocks noGrp="1"/>
          </p:cNvSpPr>
          <p:nvPr>
            <p:ph type="sldNum" sz="quarter" idx="12"/>
          </p:nvPr>
        </p:nvSpPr>
        <p:spPr/>
        <p:txBody>
          <a:bodyPr/>
          <a:lstStyle/>
          <a:p>
            <a:fld id="{D63B8D7F-266E-41A3-B950-9989D28316EA}" type="slidenum">
              <a:rPr lang="en-CA" smtClean="0"/>
              <a:pPr/>
              <a:t>21</a:t>
            </a:fld>
            <a:endParaRPr lang="en-CA" dirty="0"/>
          </a:p>
        </p:txBody>
      </p:sp>
      <p:sp>
        <p:nvSpPr>
          <p:cNvPr id="4" name="TextBox 3">
            <a:extLst>
              <a:ext uri="{FF2B5EF4-FFF2-40B4-BE49-F238E27FC236}">
                <a16:creationId xmlns:a16="http://schemas.microsoft.com/office/drawing/2014/main" id="{8D2D3FC5-4E4A-BD67-D15F-96CDC93A3E63}"/>
              </a:ext>
            </a:extLst>
          </p:cNvPr>
          <p:cNvSpPr txBox="1"/>
          <p:nvPr/>
        </p:nvSpPr>
        <p:spPr>
          <a:xfrm>
            <a:off x="4537276" y="6289167"/>
            <a:ext cx="6557197" cy="369332"/>
          </a:xfrm>
          <a:prstGeom prst="rect">
            <a:avLst/>
          </a:prstGeom>
          <a:noFill/>
        </p:spPr>
        <p:txBody>
          <a:bodyPr wrap="square" rtlCol="0">
            <a:spAutoFit/>
          </a:bodyPr>
          <a:lstStyle/>
          <a:p>
            <a:pPr algn="r"/>
            <a:r>
              <a:rPr lang="en-US" b="1" dirty="0">
                <a:solidFill>
                  <a:schemeClr val="bg1"/>
                </a:solidFill>
              </a:rPr>
              <a:t>THN: take-home naloxone</a:t>
            </a:r>
          </a:p>
        </p:txBody>
      </p:sp>
    </p:spTree>
    <p:extLst>
      <p:ext uri="{BB962C8B-B14F-4D97-AF65-F5344CB8AC3E}">
        <p14:creationId xmlns:p14="http://schemas.microsoft.com/office/powerpoint/2010/main" val="7706072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C6F56-BBF7-49F8-0134-F3E80E7DED61}"/>
              </a:ext>
            </a:extLst>
          </p:cNvPr>
          <p:cNvSpPr>
            <a:spLocks noGrp="1"/>
          </p:cNvSpPr>
          <p:nvPr>
            <p:ph type="title"/>
          </p:nvPr>
        </p:nvSpPr>
        <p:spPr/>
        <p:txBody>
          <a:bodyPr/>
          <a:lstStyle/>
          <a:p>
            <a:r>
              <a:rPr lang="en-US" dirty="0"/>
              <a:t>Health economic outcomes</a:t>
            </a:r>
          </a:p>
        </p:txBody>
      </p:sp>
      <p:sp>
        <p:nvSpPr>
          <p:cNvPr id="8" name="Content Placeholder 7">
            <a:extLst>
              <a:ext uri="{FF2B5EF4-FFF2-40B4-BE49-F238E27FC236}">
                <a16:creationId xmlns:a16="http://schemas.microsoft.com/office/drawing/2014/main" id="{D0D02619-339B-F060-D626-B791F4179B9A}"/>
              </a:ext>
            </a:extLst>
          </p:cNvPr>
          <p:cNvSpPr>
            <a:spLocks noGrp="1"/>
          </p:cNvSpPr>
          <p:nvPr>
            <p:ph idx="1"/>
          </p:nvPr>
        </p:nvSpPr>
        <p:spPr>
          <a:xfrm>
            <a:off x="838200" y="1690688"/>
            <a:ext cx="10515600" cy="4351338"/>
          </a:xfrm>
        </p:spPr>
        <p:txBody>
          <a:bodyPr/>
          <a:lstStyle/>
          <a:p>
            <a:r>
              <a:rPr lang="en-US" dirty="0">
                <a:ea typeface="Calibri"/>
                <a:cs typeface="Calibri"/>
              </a:rPr>
              <a:t>Societal perspective (considers productivity impact)</a:t>
            </a:r>
          </a:p>
          <a:p>
            <a:r>
              <a:rPr lang="en-US" dirty="0">
                <a:ea typeface="Calibri"/>
                <a:cs typeface="Calibri"/>
              </a:rPr>
              <a:t>Non-fatal overdose</a:t>
            </a:r>
          </a:p>
          <a:p>
            <a:pPr lvl="1"/>
            <a:r>
              <a:rPr lang="en-US" dirty="0">
                <a:ea typeface="Calibri"/>
                <a:cs typeface="Calibri"/>
              </a:rPr>
              <a:t>Healthcare costs</a:t>
            </a:r>
          </a:p>
          <a:p>
            <a:pPr lvl="1"/>
            <a:r>
              <a:rPr lang="en-US" dirty="0">
                <a:ea typeface="Calibri"/>
                <a:cs typeface="Calibri"/>
              </a:rPr>
              <a:t>Loss of quality-adjusted life year (1-5 days per OD)</a:t>
            </a:r>
          </a:p>
          <a:p>
            <a:pPr lvl="1"/>
            <a:r>
              <a:rPr lang="en-US" dirty="0">
                <a:ea typeface="Calibri"/>
                <a:cs typeface="Calibri"/>
              </a:rPr>
              <a:t>Loss of productivity (0.2 to 20 days)</a:t>
            </a:r>
          </a:p>
          <a:p>
            <a:r>
              <a:rPr lang="en-US" dirty="0">
                <a:ea typeface="Calibri"/>
                <a:cs typeface="Calibri"/>
              </a:rPr>
              <a:t>Fatal overdose</a:t>
            </a:r>
          </a:p>
          <a:p>
            <a:pPr lvl="1"/>
            <a:r>
              <a:rPr lang="en-US" dirty="0">
                <a:ea typeface="Calibri"/>
                <a:cs typeface="Calibri"/>
              </a:rPr>
              <a:t>Loss of remaining expected QALYs (age-based)</a:t>
            </a:r>
          </a:p>
          <a:p>
            <a:pPr lvl="1"/>
            <a:r>
              <a:rPr lang="en-US" dirty="0">
                <a:ea typeface="Calibri"/>
                <a:cs typeface="Calibri"/>
              </a:rPr>
              <a:t>Loss of remaining lifetime net productivity</a:t>
            </a:r>
          </a:p>
        </p:txBody>
      </p:sp>
      <p:sp>
        <p:nvSpPr>
          <p:cNvPr id="3" name="Slide Number Placeholder 2">
            <a:extLst>
              <a:ext uri="{FF2B5EF4-FFF2-40B4-BE49-F238E27FC236}">
                <a16:creationId xmlns:a16="http://schemas.microsoft.com/office/drawing/2014/main" id="{D96809A6-2777-A5DE-C7A1-D319E48ED439}"/>
              </a:ext>
            </a:extLst>
          </p:cNvPr>
          <p:cNvSpPr>
            <a:spLocks noGrp="1"/>
          </p:cNvSpPr>
          <p:nvPr>
            <p:ph type="sldNum" sz="quarter" idx="12"/>
          </p:nvPr>
        </p:nvSpPr>
        <p:spPr/>
        <p:txBody>
          <a:bodyPr/>
          <a:lstStyle/>
          <a:p>
            <a:fld id="{D63B8D7F-266E-41A3-B950-9989D28316EA}" type="slidenum">
              <a:rPr lang="en-CA" smtClean="0"/>
              <a:pPr/>
              <a:t>22</a:t>
            </a:fld>
            <a:endParaRPr lang="en-CA" dirty="0"/>
          </a:p>
        </p:txBody>
      </p:sp>
      <p:sp>
        <p:nvSpPr>
          <p:cNvPr id="4" name="TextBox 3">
            <a:extLst>
              <a:ext uri="{FF2B5EF4-FFF2-40B4-BE49-F238E27FC236}">
                <a16:creationId xmlns:a16="http://schemas.microsoft.com/office/drawing/2014/main" id="{8B8D3651-608A-038E-4AE5-8290A0642540}"/>
              </a:ext>
            </a:extLst>
          </p:cNvPr>
          <p:cNvSpPr txBox="1"/>
          <p:nvPr/>
        </p:nvSpPr>
        <p:spPr>
          <a:xfrm>
            <a:off x="4537276" y="6289167"/>
            <a:ext cx="6557197" cy="369332"/>
          </a:xfrm>
          <a:prstGeom prst="rect">
            <a:avLst/>
          </a:prstGeom>
          <a:noFill/>
        </p:spPr>
        <p:txBody>
          <a:bodyPr wrap="square" rtlCol="0">
            <a:spAutoFit/>
          </a:bodyPr>
          <a:lstStyle/>
          <a:p>
            <a:pPr algn="r"/>
            <a:r>
              <a:rPr lang="en-US" b="1" dirty="0">
                <a:solidFill>
                  <a:schemeClr val="bg1"/>
                </a:solidFill>
              </a:rPr>
              <a:t>OD: overdose,  QALY: quality-adjusted life year</a:t>
            </a:r>
          </a:p>
        </p:txBody>
      </p:sp>
    </p:spTree>
    <p:extLst>
      <p:ext uri="{BB962C8B-B14F-4D97-AF65-F5344CB8AC3E}">
        <p14:creationId xmlns:p14="http://schemas.microsoft.com/office/powerpoint/2010/main" val="39848926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48F7994C-F916-95CD-28EC-75D1E5FA13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97575" y="727314"/>
            <a:ext cx="8167204" cy="5989283"/>
          </a:xfrm>
          <a:prstGeom prst="rect">
            <a:avLst/>
          </a:prstGeom>
        </p:spPr>
      </p:pic>
      <p:sp>
        <p:nvSpPr>
          <p:cNvPr id="2" name="Title 1">
            <a:extLst>
              <a:ext uri="{FF2B5EF4-FFF2-40B4-BE49-F238E27FC236}">
                <a16:creationId xmlns:a16="http://schemas.microsoft.com/office/drawing/2014/main" id="{886C6F56-BBF7-49F8-0134-F3E80E7DED61}"/>
              </a:ext>
            </a:extLst>
          </p:cNvPr>
          <p:cNvSpPr>
            <a:spLocks noGrp="1"/>
          </p:cNvSpPr>
          <p:nvPr>
            <p:ph type="title"/>
          </p:nvPr>
        </p:nvSpPr>
        <p:spPr>
          <a:xfrm>
            <a:off x="163350" y="117653"/>
            <a:ext cx="3534224" cy="1687397"/>
          </a:xfrm>
        </p:spPr>
        <p:txBody>
          <a:bodyPr>
            <a:normAutofit fontScale="90000"/>
          </a:bodyPr>
          <a:lstStyle/>
          <a:p>
            <a:r>
              <a:rPr lang="en-US" sz="4000" dirty="0"/>
              <a:t>Cost-effectiveness by risk indicator</a:t>
            </a:r>
          </a:p>
        </p:txBody>
      </p:sp>
      <p:sp>
        <p:nvSpPr>
          <p:cNvPr id="3" name="Slide Number Placeholder 2">
            <a:extLst>
              <a:ext uri="{FF2B5EF4-FFF2-40B4-BE49-F238E27FC236}">
                <a16:creationId xmlns:a16="http://schemas.microsoft.com/office/drawing/2014/main" id="{9C1A2E9B-6506-EA2C-3217-161BFB19DC49}"/>
              </a:ext>
            </a:extLst>
          </p:cNvPr>
          <p:cNvSpPr>
            <a:spLocks noGrp="1"/>
          </p:cNvSpPr>
          <p:nvPr>
            <p:ph type="sldNum" sz="quarter" idx="12"/>
          </p:nvPr>
        </p:nvSpPr>
        <p:spPr>
          <a:xfrm>
            <a:off x="11501003" y="6351472"/>
            <a:ext cx="656303" cy="365125"/>
          </a:xfrm>
        </p:spPr>
        <p:txBody>
          <a:bodyPr/>
          <a:lstStyle/>
          <a:p>
            <a:fld id="{D63B8D7F-266E-41A3-B950-9989D28316EA}" type="slidenum">
              <a:rPr lang="en-CA" smtClean="0"/>
              <a:pPr/>
              <a:t>23</a:t>
            </a:fld>
            <a:endParaRPr lang="en-CA" dirty="0"/>
          </a:p>
        </p:txBody>
      </p:sp>
      <p:sp>
        <p:nvSpPr>
          <p:cNvPr id="8" name="Circular Arrow 7">
            <a:extLst>
              <a:ext uri="{FF2B5EF4-FFF2-40B4-BE49-F238E27FC236}">
                <a16:creationId xmlns:a16="http://schemas.microsoft.com/office/drawing/2014/main" id="{E7FA496B-3677-59D6-781C-465B759722C3}"/>
              </a:ext>
            </a:extLst>
          </p:cNvPr>
          <p:cNvSpPr/>
          <p:nvPr/>
        </p:nvSpPr>
        <p:spPr>
          <a:xfrm>
            <a:off x="6874844" y="517914"/>
            <a:ext cx="914400" cy="641131"/>
          </a:xfrm>
          <a:prstGeom prst="circular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ircular Arrow 8">
            <a:extLst>
              <a:ext uri="{FF2B5EF4-FFF2-40B4-BE49-F238E27FC236}">
                <a16:creationId xmlns:a16="http://schemas.microsoft.com/office/drawing/2014/main" id="{F1C9F182-7EDB-9DC8-CA98-9BE854655676}"/>
              </a:ext>
            </a:extLst>
          </p:cNvPr>
          <p:cNvSpPr/>
          <p:nvPr/>
        </p:nvSpPr>
        <p:spPr>
          <a:xfrm>
            <a:off x="8613066" y="494359"/>
            <a:ext cx="914400" cy="641131"/>
          </a:xfrm>
          <a:prstGeom prst="circular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69B9F5F2-EF04-EA72-7D01-15DEDED1BAC9}"/>
              </a:ext>
            </a:extLst>
          </p:cNvPr>
          <p:cNvSpPr txBox="1"/>
          <p:nvPr/>
        </p:nvSpPr>
        <p:spPr>
          <a:xfrm>
            <a:off x="6512281" y="20081"/>
            <a:ext cx="1556026" cy="646331"/>
          </a:xfrm>
          <a:prstGeom prst="rect">
            <a:avLst/>
          </a:prstGeom>
          <a:noFill/>
        </p:spPr>
        <p:txBody>
          <a:bodyPr wrap="square" rtlCol="0">
            <a:spAutoFit/>
          </a:bodyPr>
          <a:lstStyle/>
          <a:p>
            <a:pPr algn="ctr"/>
            <a:r>
              <a:rPr lang="en-US" dirty="0"/>
              <a:t>Price drop with OTC</a:t>
            </a:r>
          </a:p>
        </p:txBody>
      </p:sp>
      <p:sp>
        <p:nvSpPr>
          <p:cNvPr id="11" name="TextBox 10">
            <a:extLst>
              <a:ext uri="{FF2B5EF4-FFF2-40B4-BE49-F238E27FC236}">
                <a16:creationId xmlns:a16="http://schemas.microsoft.com/office/drawing/2014/main" id="{9B73DBA4-58D1-C1B4-007C-4795877637A9}"/>
              </a:ext>
            </a:extLst>
          </p:cNvPr>
          <p:cNvSpPr txBox="1"/>
          <p:nvPr/>
        </p:nvSpPr>
        <p:spPr>
          <a:xfrm>
            <a:off x="8151807" y="6433"/>
            <a:ext cx="1677508" cy="646331"/>
          </a:xfrm>
          <a:prstGeom prst="rect">
            <a:avLst/>
          </a:prstGeom>
          <a:noFill/>
        </p:spPr>
        <p:txBody>
          <a:bodyPr wrap="square" rtlCol="0">
            <a:spAutoFit/>
          </a:bodyPr>
          <a:lstStyle/>
          <a:p>
            <a:pPr algn="ctr"/>
            <a:r>
              <a:rPr lang="en-US" dirty="0"/>
              <a:t>Possible further price drop</a:t>
            </a:r>
          </a:p>
        </p:txBody>
      </p:sp>
      <p:sp>
        <p:nvSpPr>
          <p:cNvPr id="14" name="Rectangular Callout 13">
            <a:extLst>
              <a:ext uri="{FF2B5EF4-FFF2-40B4-BE49-F238E27FC236}">
                <a16:creationId xmlns:a16="http://schemas.microsoft.com/office/drawing/2014/main" id="{F7BD9DB9-79EC-F1B0-AAED-7D07AAB6BF4E}"/>
              </a:ext>
            </a:extLst>
          </p:cNvPr>
          <p:cNvSpPr/>
          <p:nvPr/>
        </p:nvSpPr>
        <p:spPr>
          <a:xfrm>
            <a:off x="6273972" y="5484671"/>
            <a:ext cx="656720" cy="465177"/>
          </a:xfrm>
          <a:prstGeom prst="wedgeRectCallout">
            <a:avLst>
              <a:gd name="adj1" fmla="val -20833"/>
              <a:gd name="adj2" fmla="val 8303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0.2%</a:t>
            </a:r>
          </a:p>
        </p:txBody>
      </p:sp>
      <p:sp>
        <p:nvSpPr>
          <p:cNvPr id="15" name="Rectangular Callout 14">
            <a:extLst>
              <a:ext uri="{FF2B5EF4-FFF2-40B4-BE49-F238E27FC236}">
                <a16:creationId xmlns:a16="http://schemas.microsoft.com/office/drawing/2014/main" id="{3F31457A-79A2-ADD1-275C-EEB2984235EC}"/>
              </a:ext>
            </a:extLst>
          </p:cNvPr>
          <p:cNvSpPr/>
          <p:nvPr/>
        </p:nvSpPr>
        <p:spPr>
          <a:xfrm>
            <a:off x="8042367" y="5498319"/>
            <a:ext cx="656720" cy="465177"/>
          </a:xfrm>
          <a:prstGeom prst="wedgeRectCallout">
            <a:avLst>
              <a:gd name="adj1" fmla="val -20833"/>
              <a:gd name="adj2" fmla="val 8303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40%</a:t>
            </a:r>
          </a:p>
        </p:txBody>
      </p:sp>
      <p:sp>
        <p:nvSpPr>
          <p:cNvPr id="16" name="Rectangular Callout 15">
            <a:extLst>
              <a:ext uri="{FF2B5EF4-FFF2-40B4-BE49-F238E27FC236}">
                <a16:creationId xmlns:a16="http://schemas.microsoft.com/office/drawing/2014/main" id="{58B2660F-FE90-ACDC-DE7C-9C6F17F84B05}"/>
              </a:ext>
            </a:extLst>
          </p:cNvPr>
          <p:cNvSpPr/>
          <p:nvPr/>
        </p:nvSpPr>
        <p:spPr>
          <a:xfrm>
            <a:off x="9786924" y="5500782"/>
            <a:ext cx="656720" cy="465177"/>
          </a:xfrm>
          <a:prstGeom prst="wedgeRectCallout">
            <a:avLst>
              <a:gd name="adj1" fmla="val -20833"/>
              <a:gd name="adj2" fmla="val 8303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62%</a:t>
            </a:r>
          </a:p>
        </p:txBody>
      </p:sp>
      <p:sp>
        <p:nvSpPr>
          <p:cNvPr id="17" name="Content Placeholder 7">
            <a:extLst>
              <a:ext uri="{FF2B5EF4-FFF2-40B4-BE49-F238E27FC236}">
                <a16:creationId xmlns:a16="http://schemas.microsoft.com/office/drawing/2014/main" id="{9F934558-6830-9561-C01F-454DC77CC80D}"/>
              </a:ext>
            </a:extLst>
          </p:cNvPr>
          <p:cNvSpPr>
            <a:spLocks noGrp="1"/>
          </p:cNvSpPr>
          <p:nvPr>
            <p:ph idx="1"/>
          </p:nvPr>
        </p:nvSpPr>
        <p:spPr>
          <a:xfrm>
            <a:off x="163350" y="1711577"/>
            <a:ext cx="3635581" cy="2991056"/>
          </a:xfrm>
        </p:spPr>
        <p:txBody>
          <a:bodyPr>
            <a:normAutofit lnSpcReduction="10000"/>
          </a:bodyPr>
          <a:lstStyle/>
          <a:p>
            <a:pPr marL="0" indent="0">
              <a:buNone/>
            </a:pPr>
            <a:r>
              <a:rPr lang="en-US" sz="2400" dirty="0">
                <a:ea typeface="Calibri"/>
                <a:cs typeface="Calibri"/>
              </a:rPr>
              <a:t>At $100,000 per QALY: </a:t>
            </a:r>
          </a:p>
          <a:p>
            <a:r>
              <a:rPr lang="en-US" sz="2400" dirty="0">
                <a:ea typeface="Calibri"/>
                <a:cs typeface="Calibri"/>
              </a:rPr>
              <a:t>THN now CE for most patients with OD risk indicator</a:t>
            </a:r>
          </a:p>
          <a:p>
            <a:r>
              <a:rPr lang="en-US" sz="2400" dirty="0">
                <a:ea typeface="Calibri"/>
                <a:cs typeface="Calibri"/>
              </a:rPr>
              <a:t>Future price drop increase probability “THN for all Rx opioid patients” is CE from 40% to 62%</a:t>
            </a:r>
          </a:p>
        </p:txBody>
      </p:sp>
      <p:sp>
        <p:nvSpPr>
          <p:cNvPr id="4" name="TextBox 3">
            <a:extLst>
              <a:ext uri="{FF2B5EF4-FFF2-40B4-BE49-F238E27FC236}">
                <a16:creationId xmlns:a16="http://schemas.microsoft.com/office/drawing/2014/main" id="{9DD2E1D5-D9ED-B24B-BCFE-D79DC05527D3}"/>
              </a:ext>
            </a:extLst>
          </p:cNvPr>
          <p:cNvSpPr txBox="1"/>
          <p:nvPr/>
        </p:nvSpPr>
        <p:spPr>
          <a:xfrm>
            <a:off x="163350" y="4963682"/>
            <a:ext cx="3377545" cy="1200329"/>
          </a:xfrm>
          <a:prstGeom prst="rect">
            <a:avLst/>
          </a:prstGeom>
          <a:noFill/>
        </p:spPr>
        <p:txBody>
          <a:bodyPr wrap="square" rtlCol="0">
            <a:spAutoFit/>
          </a:bodyPr>
          <a:lstStyle/>
          <a:p>
            <a:r>
              <a:rPr lang="en-US" dirty="0"/>
              <a:t>CE: Cost-effective, Dx: diagnosis, MOUD: medication for opioid use disorder,  OD; overdose, Rx: drug, QALY: quality-adjusted life year</a:t>
            </a:r>
          </a:p>
        </p:txBody>
      </p:sp>
    </p:spTree>
    <p:extLst>
      <p:ext uri="{BB962C8B-B14F-4D97-AF65-F5344CB8AC3E}">
        <p14:creationId xmlns:p14="http://schemas.microsoft.com/office/powerpoint/2010/main" val="106550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C6F56-BBF7-49F8-0134-F3E80E7DED61}"/>
              </a:ext>
            </a:extLst>
          </p:cNvPr>
          <p:cNvSpPr>
            <a:spLocks noGrp="1"/>
          </p:cNvSpPr>
          <p:nvPr>
            <p:ph type="title"/>
          </p:nvPr>
        </p:nvSpPr>
        <p:spPr>
          <a:xfrm>
            <a:off x="230538" y="847493"/>
            <a:ext cx="2902954" cy="4616605"/>
          </a:xfrm>
        </p:spPr>
        <p:txBody>
          <a:bodyPr>
            <a:normAutofit/>
          </a:bodyPr>
          <a:lstStyle/>
          <a:p>
            <a:r>
              <a:rPr lang="en-US" dirty="0"/>
              <a:t>As price drops, THN cost-effective for more risk indicators</a:t>
            </a:r>
          </a:p>
        </p:txBody>
      </p:sp>
      <p:sp>
        <p:nvSpPr>
          <p:cNvPr id="3" name="Slide Number Placeholder 2">
            <a:extLst>
              <a:ext uri="{FF2B5EF4-FFF2-40B4-BE49-F238E27FC236}">
                <a16:creationId xmlns:a16="http://schemas.microsoft.com/office/drawing/2014/main" id="{9C1A2E9B-6506-EA2C-3217-161BFB19DC49}"/>
              </a:ext>
            </a:extLst>
          </p:cNvPr>
          <p:cNvSpPr>
            <a:spLocks noGrp="1"/>
          </p:cNvSpPr>
          <p:nvPr>
            <p:ph type="sldNum" sz="quarter" idx="12"/>
          </p:nvPr>
        </p:nvSpPr>
        <p:spPr>
          <a:xfrm>
            <a:off x="11414504" y="6351472"/>
            <a:ext cx="656303" cy="365125"/>
          </a:xfrm>
        </p:spPr>
        <p:txBody>
          <a:bodyPr/>
          <a:lstStyle/>
          <a:p>
            <a:fld id="{D63B8D7F-266E-41A3-B950-9989D28316EA}" type="slidenum">
              <a:rPr lang="en-CA" smtClean="0"/>
              <a:pPr/>
              <a:t>24</a:t>
            </a:fld>
            <a:endParaRPr lang="en-CA" dirty="0"/>
          </a:p>
        </p:txBody>
      </p:sp>
      <p:graphicFrame>
        <p:nvGraphicFramePr>
          <p:cNvPr id="4" name="Table 3">
            <a:extLst>
              <a:ext uri="{FF2B5EF4-FFF2-40B4-BE49-F238E27FC236}">
                <a16:creationId xmlns:a16="http://schemas.microsoft.com/office/drawing/2014/main" id="{FB99606A-5DE1-CE9F-3DAA-7A67241BEB68}"/>
              </a:ext>
            </a:extLst>
          </p:cNvPr>
          <p:cNvGraphicFramePr>
            <a:graphicFrameLocks noGrp="1"/>
          </p:cNvGraphicFramePr>
          <p:nvPr/>
        </p:nvGraphicFramePr>
        <p:xfrm>
          <a:off x="3133492" y="277328"/>
          <a:ext cx="8937315" cy="5497894"/>
        </p:xfrm>
        <a:graphic>
          <a:graphicData uri="http://schemas.openxmlformats.org/drawingml/2006/table">
            <a:tbl>
              <a:tblPr firstRow="1" bandRow="1">
                <a:tableStyleId>{073A0DAA-6AF3-43AB-8588-CEC1D06C72B9}</a:tableStyleId>
              </a:tblPr>
              <a:tblGrid>
                <a:gridCol w="1356742">
                  <a:extLst>
                    <a:ext uri="{9D8B030D-6E8A-4147-A177-3AD203B41FA5}">
                      <a16:colId xmlns:a16="http://schemas.microsoft.com/office/drawing/2014/main" val="1413805375"/>
                    </a:ext>
                  </a:extLst>
                </a:gridCol>
                <a:gridCol w="5518739">
                  <a:extLst>
                    <a:ext uri="{9D8B030D-6E8A-4147-A177-3AD203B41FA5}">
                      <a16:colId xmlns:a16="http://schemas.microsoft.com/office/drawing/2014/main" val="1853551378"/>
                    </a:ext>
                  </a:extLst>
                </a:gridCol>
                <a:gridCol w="2061834">
                  <a:extLst>
                    <a:ext uri="{9D8B030D-6E8A-4147-A177-3AD203B41FA5}">
                      <a16:colId xmlns:a16="http://schemas.microsoft.com/office/drawing/2014/main" val="2344592856"/>
                    </a:ext>
                  </a:extLst>
                </a:gridCol>
              </a:tblGrid>
              <a:tr h="277169">
                <a:tc>
                  <a:txBody>
                    <a:bodyPr/>
                    <a:lstStyle/>
                    <a:p>
                      <a:pPr marL="63500" marR="63500">
                        <a:lnSpc>
                          <a:spcPct val="150000"/>
                        </a:lnSpc>
                        <a:spcAft>
                          <a:spcPts val="1000"/>
                        </a:spcAft>
                      </a:pPr>
                      <a:r>
                        <a:rPr lang="en-US" sz="1400" dirty="0">
                          <a:effectLst/>
                        </a:rPr>
                        <a:t>Purchase price</a:t>
                      </a:r>
                      <a:endParaRPr lang="en-CA" sz="1800" dirty="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tc>
                  <a:txBody>
                    <a:bodyPr/>
                    <a:lstStyle/>
                    <a:p>
                      <a:pPr marL="63500" marR="63500">
                        <a:lnSpc>
                          <a:spcPct val="150000"/>
                        </a:lnSpc>
                        <a:spcAft>
                          <a:spcPts val="1000"/>
                        </a:spcAft>
                      </a:pPr>
                      <a:r>
                        <a:rPr lang="en-US" sz="1400" dirty="0">
                          <a:effectLst/>
                        </a:rPr>
                        <a:t>Group for whom it’s cost-effective with probability &gt; 50% at this price</a:t>
                      </a:r>
                      <a:endParaRPr lang="en-CA" sz="1800" dirty="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tc>
                  <a:txBody>
                    <a:bodyPr/>
                    <a:lstStyle/>
                    <a:p>
                      <a:pPr marL="63500" marR="63500">
                        <a:lnSpc>
                          <a:spcPct val="150000"/>
                        </a:lnSpc>
                        <a:spcAft>
                          <a:spcPts val="1000"/>
                        </a:spcAft>
                      </a:pPr>
                      <a:r>
                        <a:rPr lang="en-US" sz="1400" dirty="0">
                          <a:effectLst/>
                        </a:rPr>
                        <a:t>N (%) patients</a:t>
                      </a:r>
                      <a:endParaRPr lang="en-CA" sz="1800" dirty="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extLst>
                  <a:ext uri="{0D108BD9-81ED-4DB2-BD59-A6C34878D82A}">
                    <a16:rowId xmlns:a16="http://schemas.microsoft.com/office/drawing/2014/main" val="3102562658"/>
                  </a:ext>
                </a:extLst>
              </a:tr>
              <a:tr h="760386">
                <a:tc>
                  <a:txBody>
                    <a:bodyPr/>
                    <a:lstStyle/>
                    <a:p>
                      <a:pPr marL="63500" marR="63500">
                        <a:lnSpc>
                          <a:spcPct val="100000"/>
                        </a:lnSpc>
                        <a:spcAft>
                          <a:spcPts val="1000"/>
                        </a:spcAft>
                      </a:pPr>
                      <a:r>
                        <a:rPr lang="en-US" sz="1800" dirty="0">
                          <a:effectLst/>
                        </a:rPr>
                        <a:t>$200</a:t>
                      </a:r>
                      <a:endParaRPr lang="en-CA" sz="2400" dirty="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tc>
                  <a:txBody>
                    <a:bodyPr/>
                    <a:lstStyle/>
                    <a:p>
                      <a:pPr marL="63500" marR="63500">
                        <a:lnSpc>
                          <a:spcPct val="100000"/>
                        </a:lnSpc>
                        <a:spcAft>
                          <a:spcPts val="1000"/>
                        </a:spcAft>
                      </a:pPr>
                      <a:r>
                        <a:rPr lang="en-US" sz="1800" dirty="0">
                          <a:effectLst/>
                        </a:rPr>
                        <a:t>Nicotine dependence (Dx);  Substance use (Dx);  Severe mental health (Dx);  OD, poison, self-harm (Dx);  Mood stabilizer (Rx);  MOUD (Rx);  Prazosin (Rx)</a:t>
                      </a:r>
                      <a:endParaRPr lang="en-CA" sz="2400" dirty="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tc>
                  <a:txBody>
                    <a:bodyPr/>
                    <a:lstStyle/>
                    <a:p>
                      <a:pPr marL="63500" marR="63500">
                        <a:lnSpc>
                          <a:spcPct val="100000"/>
                        </a:lnSpc>
                        <a:spcAft>
                          <a:spcPts val="1000"/>
                        </a:spcAft>
                      </a:pPr>
                      <a:r>
                        <a:rPr lang="en-US" sz="1800" dirty="0">
                          <a:effectLst/>
                        </a:rPr>
                        <a:t>573 017 (14.5%)</a:t>
                      </a:r>
                      <a:endParaRPr lang="en-CA" sz="2400" dirty="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extLst>
                  <a:ext uri="{0D108BD9-81ED-4DB2-BD59-A6C34878D82A}">
                    <a16:rowId xmlns:a16="http://schemas.microsoft.com/office/drawing/2014/main" val="2247234236"/>
                  </a:ext>
                </a:extLst>
              </a:tr>
              <a:tr h="234687">
                <a:tc>
                  <a:txBody>
                    <a:bodyPr/>
                    <a:lstStyle/>
                    <a:p>
                      <a:pPr marL="63500" marR="63500">
                        <a:lnSpc>
                          <a:spcPct val="100000"/>
                        </a:lnSpc>
                        <a:spcAft>
                          <a:spcPts val="1000"/>
                        </a:spcAft>
                      </a:pPr>
                      <a:r>
                        <a:rPr lang="en-US" sz="1800">
                          <a:effectLst/>
                        </a:rPr>
                        <a:t>$175</a:t>
                      </a:r>
                      <a:endParaRPr lang="en-CA" sz="240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tc>
                  <a:txBody>
                    <a:bodyPr/>
                    <a:lstStyle/>
                    <a:p>
                      <a:pPr marL="63500" marR="63500">
                        <a:lnSpc>
                          <a:spcPct val="100000"/>
                        </a:lnSpc>
                        <a:spcAft>
                          <a:spcPts val="1000"/>
                        </a:spcAft>
                      </a:pPr>
                      <a:r>
                        <a:rPr lang="en-US" sz="1800">
                          <a:effectLst/>
                        </a:rPr>
                        <a:t>Clonidine (Rx)</a:t>
                      </a:r>
                      <a:endParaRPr lang="en-CA" sz="240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tc>
                  <a:txBody>
                    <a:bodyPr/>
                    <a:lstStyle/>
                    <a:p>
                      <a:pPr marL="63500" marR="63500">
                        <a:lnSpc>
                          <a:spcPct val="100000"/>
                        </a:lnSpc>
                        <a:spcAft>
                          <a:spcPts val="1000"/>
                        </a:spcAft>
                      </a:pPr>
                      <a:r>
                        <a:rPr lang="en-US" sz="1800">
                          <a:effectLst/>
                        </a:rPr>
                        <a:t>635 217 (16.1%)</a:t>
                      </a:r>
                      <a:endParaRPr lang="en-CA" sz="240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extLst>
                  <a:ext uri="{0D108BD9-81ED-4DB2-BD59-A6C34878D82A}">
                    <a16:rowId xmlns:a16="http://schemas.microsoft.com/office/drawing/2014/main" val="2879286798"/>
                  </a:ext>
                </a:extLst>
              </a:tr>
              <a:tr h="234687">
                <a:tc>
                  <a:txBody>
                    <a:bodyPr/>
                    <a:lstStyle/>
                    <a:p>
                      <a:pPr marL="63500" marR="63500">
                        <a:lnSpc>
                          <a:spcPct val="100000"/>
                        </a:lnSpc>
                        <a:spcAft>
                          <a:spcPts val="1000"/>
                        </a:spcAft>
                      </a:pPr>
                      <a:r>
                        <a:rPr lang="en-US" sz="1800">
                          <a:effectLst/>
                        </a:rPr>
                        <a:t>$172</a:t>
                      </a:r>
                      <a:endParaRPr lang="en-CA" sz="240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tc>
                  <a:txBody>
                    <a:bodyPr/>
                    <a:lstStyle/>
                    <a:p>
                      <a:pPr marL="63500" marR="63500">
                        <a:lnSpc>
                          <a:spcPct val="100000"/>
                        </a:lnSpc>
                        <a:spcAft>
                          <a:spcPts val="1000"/>
                        </a:spcAft>
                      </a:pPr>
                      <a:r>
                        <a:rPr lang="en-US" sz="1800" dirty="0">
                          <a:effectLst/>
                        </a:rPr>
                        <a:t>Antipsychotic (Rx)</a:t>
                      </a:r>
                      <a:endParaRPr lang="en-CA" sz="2400" dirty="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tc>
                  <a:txBody>
                    <a:bodyPr/>
                    <a:lstStyle/>
                    <a:p>
                      <a:pPr marL="63500" marR="63500">
                        <a:lnSpc>
                          <a:spcPct val="100000"/>
                        </a:lnSpc>
                        <a:spcAft>
                          <a:spcPts val="1000"/>
                        </a:spcAft>
                      </a:pPr>
                      <a:r>
                        <a:rPr lang="en-US" sz="1800" dirty="0">
                          <a:effectLst/>
                        </a:rPr>
                        <a:t>758 660 (19.2%)</a:t>
                      </a:r>
                      <a:endParaRPr lang="en-CA" sz="2400" dirty="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extLst>
                  <a:ext uri="{0D108BD9-81ED-4DB2-BD59-A6C34878D82A}">
                    <a16:rowId xmlns:a16="http://schemas.microsoft.com/office/drawing/2014/main" val="1709973928"/>
                  </a:ext>
                </a:extLst>
              </a:tr>
              <a:tr h="234687">
                <a:tc>
                  <a:txBody>
                    <a:bodyPr/>
                    <a:lstStyle/>
                    <a:p>
                      <a:pPr marL="63500" marR="63500">
                        <a:lnSpc>
                          <a:spcPct val="100000"/>
                        </a:lnSpc>
                        <a:spcAft>
                          <a:spcPts val="1000"/>
                        </a:spcAft>
                      </a:pPr>
                      <a:r>
                        <a:rPr lang="en-US" sz="1800">
                          <a:effectLst/>
                        </a:rPr>
                        <a:t>$126</a:t>
                      </a:r>
                      <a:endParaRPr lang="en-CA" sz="240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tc>
                  <a:txBody>
                    <a:bodyPr/>
                    <a:lstStyle/>
                    <a:p>
                      <a:pPr marL="63500" marR="63500">
                        <a:lnSpc>
                          <a:spcPct val="100000"/>
                        </a:lnSpc>
                        <a:spcAft>
                          <a:spcPts val="1000"/>
                        </a:spcAft>
                      </a:pPr>
                      <a:r>
                        <a:rPr lang="en-US" sz="1800" dirty="0">
                          <a:effectLst/>
                        </a:rPr>
                        <a:t>Anxiolytic (Rx)</a:t>
                      </a:r>
                      <a:endParaRPr lang="en-CA" sz="2400" dirty="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tc>
                  <a:txBody>
                    <a:bodyPr/>
                    <a:lstStyle/>
                    <a:p>
                      <a:pPr marL="63500" marR="63500">
                        <a:lnSpc>
                          <a:spcPct val="100000"/>
                        </a:lnSpc>
                        <a:spcAft>
                          <a:spcPts val="1000"/>
                        </a:spcAft>
                      </a:pPr>
                      <a:r>
                        <a:rPr lang="en-US" sz="1800">
                          <a:effectLst/>
                        </a:rPr>
                        <a:t>947 371 (24.0%)</a:t>
                      </a:r>
                      <a:endParaRPr lang="en-CA" sz="240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extLst>
                  <a:ext uri="{0D108BD9-81ED-4DB2-BD59-A6C34878D82A}">
                    <a16:rowId xmlns:a16="http://schemas.microsoft.com/office/drawing/2014/main" val="955406690"/>
                  </a:ext>
                </a:extLst>
              </a:tr>
              <a:tr h="234687">
                <a:tc>
                  <a:txBody>
                    <a:bodyPr/>
                    <a:lstStyle/>
                    <a:p>
                      <a:pPr marL="63500" marR="63500">
                        <a:lnSpc>
                          <a:spcPct val="100000"/>
                        </a:lnSpc>
                        <a:spcAft>
                          <a:spcPts val="1000"/>
                        </a:spcAft>
                      </a:pPr>
                      <a:r>
                        <a:rPr lang="en-US" sz="1800">
                          <a:effectLst/>
                        </a:rPr>
                        <a:t>$125</a:t>
                      </a:r>
                      <a:endParaRPr lang="en-CA" sz="240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tc>
                  <a:txBody>
                    <a:bodyPr/>
                    <a:lstStyle/>
                    <a:p>
                      <a:pPr marL="63500" marR="63500">
                        <a:lnSpc>
                          <a:spcPct val="100000"/>
                        </a:lnSpc>
                        <a:spcAft>
                          <a:spcPts val="1000"/>
                        </a:spcAft>
                      </a:pPr>
                      <a:r>
                        <a:rPr lang="en-US" sz="1800">
                          <a:effectLst/>
                        </a:rPr>
                        <a:t>Stimulant (Rx)</a:t>
                      </a:r>
                      <a:endParaRPr lang="en-CA" sz="240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tc>
                  <a:txBody>
                    <a:bodyPr/>
                    <a:lstStyle/>
                    <a:p>
                      <a:pPr marL="63500" marR="63500">
                        <a:lnSpc>
                          <a:spcPct val="100000"/>
                        </a:lnSpc>
                        <a:spcAft>
                          <a:spcPts val="1000"/>
                        </a:spcAft>
                      </a:pPr>
                      <a:r>
                        <a:rPr lang="en-US" sz="1800">
                          <a:effectLst/>
                        </a:rPr>
                        <a:t>1 027 453 (26.0%)</a:t>
                      </a:r>
                      <a:endParaRPr lang="en-CA" sz="240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extLst>
                  <a:ext uri="{0D108BD9-81ED-4DB2-BD59-A6C34878D82A}">
                    <a16:rowId xmlns:a16="http://schemas.microsoft.com/office/drawing/2014/main" val="4153067166"/>
                  </a:ext>
                </a:extLst>
              </a:tr>
              <a:tr h="234687">
                <a:tc>
                  <a:txBody>
                    <a:bodyPr/>
                    <a:lstStyle/>
                    <a:p>
                      <a:pPr marL="63500" marR="63500">
                        <a:lnSpc>
                          <a:spcPct val="100000"/>
                        </a:lnSpc>
                        <a:spcAft>
                          <a:spcPts val="1000"/>
                        </a:spcAft>
                      </a:pPr>
                      <a:r>
                        <a:rPr lang="en-US" sz="1800">
                          <a:effectLst/>
                        </a:rPr>
                        <a:t>$123</a:t>
                      </a:r>
                      <a:endParaRPr lang="en-CA" sz="240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tc>
                  <a:txBody>
                    <a:bodyPr/>
                    <a:lstStyle/>
                    <a:p>
                      <a:pPr marL="63500" marR="63500">
                        <a:lnSpc>
                          <a:spcPct val="100000"/>
                        </a:lnSpc>
                        <a:spcAft>
                          <a:spcPts val="1000"/>
                        </a:spcAft>
                      </a:pPr>
                      <a:r>
                        <a:rPr lang="en-US" sz="1800" dirty="0">
                          <a:effectLst/>
                        </a:rPr>
                        <a:t>Antiseizure (Rx)</a:t>
                      </a:r>
                      <a:endParaRPr lang="en-CA" sz="2400" dirty="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tc>
                  <a:txBody>
                    <a:bodyPr/>
                    <a:lstStyle/>
                    <a:p>
                      <a:pPr marL="63500" marR="63500">
                        <a:lnSpc>
                          <a:spcPct val="100000"/>
                        </a:lnSpc>
                        <a:spcAft>
                          <a:spcPts val="1000"/>
                        </a:spcAft>
                      </a:pPr>
                      <a:r>
                        <a:rPr lang="en-US" sz="1800" dirty="0">
                          <a:effectLst/>
                        </a:rPr>
                        <a:t>1 115 868 (28.2%)</a:t>
                      </a:r>
                      <a:endParaRPr lang="en-CA" sz="2400" dirty="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extLst>
                  <a:ext uri="{0D108BD9-81ED-4DB2-BD59-A6C34878D82A}">
                    <a16:rowId xmlns:a16="http://schemas.microsoft.com/office/drawing/2014/main" val="91017924"/>
                  </a:ext>
                </a:extLst>
              </a:tr>
              <a:tr h="234687">
                <a:tc>
                  <a:txBody>
                    <a:bodyPr/>
                    <a:lstStyle/>
                    <a:p>
                      <a:pPr marL="63500" marR="63500">
                        <a:lnSpc>
                          <a:spcPct val="100000"/>
                        </a:lnSpc>
                        <a:spcAft>
                          <a:spcPts val="1000"/>
                        </a:spcAft>
                      </a:pPr>
                      <a:r>
                        <a:rPr lang="en-US" sz="1800">
                          <a:effectLst/>
                        </a:rPr>
                        <a:t>$102</a:t>
                      </a:r>
                      <a:endParaRPr lang="en-CA" sz="240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tc>
                  <a:txBody>
                    <a:bodyPr/>
                    <a:lstStyle/>
                    <a:p>
                      <a:pPr marL="63500" marR="63500">
                        <a:lnSpc>
                          <a:spcPct val="100000"/>
                        </a:lnSpc>
                        <a:spcAft>
                          <a:spcPts val="1000"/>
                        </a:spcAft>
                      </a:pPr>
                      <a:r>
                        <a:rPr lang="en-US" sz="1800">
                          <a:effectLst/>
                        </a:rPr>
                        <a:t>Barbiturates (Rx)</a:t>
                      </a:r>
                      <a:endParaRPr lang="en-CA" sz="240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tc>
                  <a:txBody>
                    <a:bodyPr/>
                    <a:lstStyle/>
                    <a:p>
                      <a:pPr marL="63500" marR="63500">
                        <a:lnSpc>
                          <a:spcPct val="100000"/>
                        </a:lnSpc>
                        <a:spcAft>
                          <a:spcPts val="1000"/>
                        </a:spcAft>
                      </a:pPr>
                      <a:r>
                        <a:rPr lang="en-US" sz="1800">
                          <a:effectLst/>
                        </a:rPr>
                        <a:t>1 161 269 (29.4%)</a:t>
                      </a:r>
                      <a:endParaRPr lang="en-CA" sz="240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extLst>
                  <a:ext uri="{0D108BD9-81ED-4DB2-BD59-A6C34878D82A}">
                    <a16:rowId xmlns:a16="http://schemas.microsoft.com/office/drawing/2014/main" val="1135988402"/>
                  </a:ext>
                </a:extLst>
              </a:tr>
              <a:tr h="234687">
                <a:tc>
                  <a:txBody>
                    <a:bodyPr/>
                    <a:lstStyle/>
                    <a:p>
                      <a:pPr marL="63500" marR="63500">
                        <a:lnSpc>
                          <a:spcPct val="100000"/>
                        </a:lnSpc>
                        <a:spcAft>
                          <a:spcPts val="1000"/>
                        </a:spcAft>
                      </a:pPr>
                      <a:r>
                        <a:rPr lang="en-US" sz="1800" dirty="0">
                          <a:effectLst/>
                        </a:rPr>
                        <a:t>$101</a:t>
                      </a:r>
                      <a:endParaRPr lang="en-CA" sz="2400" dirty="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tc>
                  <a:txBody>
                    <a:bodyPr/>
                    <a:lstStyle/>
                    <a:p>
                      <a:pPr marL="63500" marR="63500">
                        <a:lnSpc>
                          <a:spcPct val="100000"/>
                        </a:lnSpc>
                        <a:spcAft>
                          <a:spcPts val="1000"/>
                        </a:spcAft>
                      </a:pPr>
                      <a:r>
                        <a:rPr lang="en-US" sz="1800" dirty="0">
                          <a:effectLst/>
                        </a:rPr>
                        <a:t>High dose (Rx)</a:t>
                      </a:r>
                      <a:endParaRPr lang="en-CA" sz="2400" dirty="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tc>
                  <a:txBody>
                    <a:bodyPr/>
                    <a:lstStyle/>
                    <a:p>
                      <a:pPr marL="63500" marR="63500">
                        <a:lnSpc>
                          <a:spcPct val="100000"/>
                        </a:lnSpc>
                        <a:spcAft>
                          <a:spcPts val="1000"/>
                        </a:spcAft>
                      </a:pPr>
                      <a:r>
                        <a:rPr lang="en-US" sz="1800" dirty="0">
                          <a:effectLst/>
                        </a:rPr>
                        <a:t>1 233 761 (31.2%)</a:t>
                      </a:r>
                      <a:endParaRPr lang="en-CA" sz="2400" dirty="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extLst>
                  <a:ext uri="{0D108BD9-81ED-4DB2-BD59-A6C34878D82A}">
                    <a16:rowId xmlns:a16="http://schemas.microsoft.com/office/drawing/2014/main" val="2056399245"/>
                  </a:ext>
                </a:extLst>
              </a:tr>
              <a:tr h="497536">
                <a:tc>
                  <a:txBody>
                    <a:bodyPr/>
                    <a:lstStyle/>
                    <a:p>
                      <a:pPr marL="63500" marR="63500">
                        <a:lnSpc>
                          <a:spcPct val="100000"/>
                        </a:lnSpc>
                        <a:spcAft>
                          <a:spcPts val="1000"/>
                        </a:spcAft>
                      </a:pPr>
                      <a:r>
                        <a:rPr lang="en-US" sz="1800" dirty="0">
                          <a:effectLst/>
                        </a:rPr>
                        <a:t>$100</a:t>
                      </a:r>
                      <a:endParaRPr lang="en-CA" sz="2400" dirty="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tc>
                  <a:txBody>
                    <a:bodyPr/>
                    <a:lstStyle/>
                    <a:p>
                      <a:pPr marL="63500" marR="63500">
                        <a:lnSpc>
                          <a:spcPct val="100000"/>
                        </a:lnSpc>
                        <a:spcAft>
                          <a:spcPts val="1000"/>
                        </a:spcAft>
                      </a:pPr>
                      <a:r>
                        <a:rPr lang="en-US" sz="1800" dirty="0">
                          <a:effectLst/>
                        </a:rPr>
                        <a:t>Mental health (Dx)</a:t>
                      </a:r>
                      <a:br>
                        <a:rPr lang="en-US" sz="1800" dirty="0">
                          <a:effectLst/>
                        </a:rPr>
                      </a:br>
                      <a:r>
                        <a:rPr lang="en-US" sz="1800" dirty="0">
                          <a:effectLst/>
                        </a:rPr>
                        <a:t>Pregabalin (Rx)</a:t>
                      </a:r>
                      <a:endParaRPr lang="en-CA" sz="2400" dirty="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tc>
                  <a:txBody>
                    <a:bodyPr/>
                    <a:lstStyle/>
                    <a:p>
                      <a:pPr marL="63500" marR="63500">
                        <a:lnSpc>
                          <a:spcPct val="100000"/>
                        </a:lnSpc>
                        <a:spcAft>
                          <a:spcPts val="1000"/>
                        </a:spcAft>
                      </a:pPr>
                      <a:r>
                        <a:rPr lang="en-US" sz="1800" dirty="0">
                          <a:effectLst/>
                        </a:rPr>
                        <a:t>1 620 975 (41.0%)</a:t>
                      </a:r>
                      <a:endParaRPr lang="en-CA" sz="2400" dirty="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extLst>
                  <a:ext uri="{0D108BD9-81ED-4DB2-BD59-A6C34878D82A}">
                    <a16:rowId xmlns:a16="http://schemas.microsoft.com/office/drawing/2014/main" val="2731804931"/>
                  </a:ext>
                </a:extLst>
              </a:tr>
              <a:tr h="234687">
                <a:tc>
                  <a:txBody>
                    <a:bodyPr/>
                    <a:lstStyle/>
                    <a:p>
                      <a:pPr marL="63500" marR="63500">
                        <a:lnSpc>
                          <a:spcPct val="100000"/>
                        </a:lnSpc>
                        <a:spcAft>
                          <a:spcPts val="1000"/>
                        </a:spcAft>
                      </a:pPr>
                      <a:r>
                        <a:rPr lang="en-US" sz="1800" dirty="0">
                          <a:effectLst/>
                        </a:rPr>
                        <a:t>$84</a:t>
                      </a:r>
                      <a:endParaRPr lang="en-CA" sz="2400" dirty="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tc>
                  <a:txBody>
                    <a:bodyPr/>
                    <a:lstStyle/>
                    <a:p>
                      <a:pPr marL="63500" marR="63500">
                        <a:lnSpc>
                          <a:spcPct val="100000"/>
                        </a:lnSpc>
                        <a:spcAft>
                          <a:spcPts val="1000"/>
                        </a:spcAft>
                      </a:pPr>
                      <a:r>
                        <a:rPr lang="en-US" sz="1800" dirty="0">
                          <a:effectLst/>
                        </a:rPr>
                        <a:t>Gabapentin (Rx)</a:t>
                      </a:r>
                      <a:endParaRPr lang="en-CA" sz="2400" dirty="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tc>
                  <a:txBody>
                    <a:bodyPr/>
                    <a:lstStyle/>
                    <a:p>
                      <a:pPr marL="63500" marR="63500">
                        <a:lnSpc>
                          <a:spcPct val="100000"/>
                        </a:lnSpc>
                        <a:spcAft>
                          <a:spcPts val="1000"/>
                        </a:spcAft>
                      </a:pPr>
                      <a:r>
                        <a:rPr lang="en-US" sz="1800" dirty="0">
                          <a:effectLst/>
                        </a:rPr>
                        <a:t>1 896 917 (48.0%)</a:t>
                      </a:r>
                      <a:endParaRPr lang="en-CA" sz="2400" dirty="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extLst>
                  <a:ext uri="{0D108BD9-81ED-4DB2-BD59-A6C34878D82A}">
                    <a16:rowId xmlns:a16="http://schemas.microsoft.com/office/drawing/2014/main" val="3648004021"/>
                  </a:ext>
                </a:extLst>
              </a:tr>
              <a:tr h="234687">
                <a:tc>
                  <a:txBody>
                    <a:bodyPr/>
                    <a:lstStyle/>
                    <a:p>
                      <a:pPr marL="63500" marR="63500">
                        <a:lnSpc>
                          <a:spcPct val="100000"/>
                        </a:lnSpc>
                        <a:spcAft>
                          <a:spcPts val="1000"/>
                        </a:spcAft>
                      </a:pPr>
                      <a:r>
                        <a:rPr lang="en-US" sz="1800" dirty="0">
                          <a:effectLst/>
                        </a:rPr>
                        <a:t>$71</a:t>
                      </a:r>
                      <a:endParaRPr lang="en-CA" sz="2400" dirty="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tc>
                  <a:txBody>
                    <a:bodyPr/>
                    <a:lstStyle/>
                    <a:p>
                      <a:pPr marL="63500" marR="63500">
                        <a:lnSpc>
                          <a:spcPct val="100000"/>
                        </a:lnSpc>
                        <a:spcAft>
                          <a:spcPts val="1000"/>
                        </a:spcAft>
                      </a:pPr>
                      <a:r>
                        <a:rPr lang="en-US" sz="1800" dirty="0">
                          <a:effectLst/>
                        </a:rPr>
                        <a:t>Z-drug (Rx)</a:t>
                      </a:r>
                      <a:endParaRPr lang="en-CA" sz="2400" dirty="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tc>
                  <a:txBody>
                    <a:bodyPr/>
                    <a:lstStyle/>
                    <a:p>
                      <a:pPr marL="63500" marR="63500">
                        <a:lnSpc>
                          <a:spcPct val="100000"/>
                        </a:lnSpc>
                        <a:spcAft>
                          <a:spcPts val="1000"/>
                        </a:spcAft>
                      </a:pPr>
                      <a:r>
                        <a:rPr lang="en-US" sz="1800" dirty="0">
                          <a:effectLst/>
                        </a:rPr>
                        <a:t>1 976 756 (50.0%)</a:t>
                      </a:r>
                      <a:endParaRPr lang="en-CA" sz="2400" dirty="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extLst>
                  <a:ext uri="{0D108BD9-81ED-4DB2-BD59-A6C34878D82A}">
                    <a16:rowId xmlns:a16="http://schemas.microsoft.com/office/drawing/2014/main" val="3759725506"/>
                  </a:ext>
                </a:extLst>
              </a:tr>
              <a:tr h="234687">
                <a:tc>
                  <a:txBody>
                    <a:bodyPr/>
                    <a:lstStyle/>
                    <a:p>
                      <a:pPr marL="63500" marR="63500">
                        <a:lnSpc>
                          <a:spcPct val="100000"/>
                        </a:lnSpc>
                        <a:spcAft>
                          <a:spcPts val="1000"/>
                        </a:spcAft>
                      </a:pPr>
                      <a:r>
                        <a:rPr lang="en-US" sz="1800" dirty="0">
                          <a:effectLst/>
                        </a:rPr>
                        <a:t>$70</a:t>
                      </a:r>
                      <a:endParaRPr lang="en-CA" sz="2400" dirty="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tc>
                  <a:txBody>
                    <a:bodyPr/>
                    <a:lstStyle/>
                    <a:p>
                      <a:pPr marL="63500" marR="63500">
                        <a:lnSpc>
                          <a:spcPct val="100000"/>
                        </a:lnSpc>
                        <a:spcAft>
                          <a:spcPts val="1000"/>
                        </a:spcAft>
                      </a:pPr>
                      <a:r>
                        <a:rPr lang="en-US" sz="1800" dirty="0">
                          <a:effectLst/>
                        </a:rPr>
                        <a:t>Benzodiazepine (Rx)</a:t>
                      </a:r>
                      <a:endParaRPr lang="en-CA" sz="2400" dirty="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tc>
                  <a:txBody>
                    <a:bodyPr/>
                    <a:lstStyle/>
                    <a:p>
                      <a:pPr marL="63500" marR="63500">
                        <a:lnSpc>
                          <a:spcPct val="100000"/>
                        </a:lnSpc>
                        <a:spcAft>
                          <a:spcPts val="1000"/>
                        </a:spcAft>
                      </a:pPr>
                      <a:r>
                        <a:rPr lang="en-US" sz="1800" dirty="0">
                          <a:effectLst/>
                        </a:rPr>
                        <a:t>2 243 645 (56.8%)</a:t>
                      </a:r>
                      <a:endParaRPr lang="en-CA" sz="2400" dirty="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extLst>
                  <a:ext uri="{0D108BD9-81ED-4DB2-BD59-A6C34878D82A}">
                    <a16:rowId xmlns:a16="http://schemas.microsoft.com/office/drawing/2014/main" val="1761469408"/>
                  </a:ext>
                </a:extLst>
              </a:tr>
              <a:tr h="234687">
                <a:tc>
                  <a:txBody>
                    <a:bodyPr/>
                    <a:lstStyle/>
                    <a:p>
                      <a:pPr marL="63500" marR="63500">
                        <a:lnSpc>
                          <a:spcPct val="100000"/>
                        </a:lnSpc>
                        <a:spcAft>
                          <a:spcPts val="1000"/>
                        </a:spcAft>
                      </a:pPr>
                      <a:r>
                        <a:rPr lang="en-US" sz="1800" dirty="0">
                          <a:effectLst/>
                        </a:rPr>
                        <a:t>$69</a:t>
                      </a:r>
                      <a:endParaRPr lang="en-CA" sz="2400" dirty="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tc>
                  <a:txBody>
                    <a:bodyPr/>
                    <a:lstStyle/>
                    <a:p>
                      <a:pPr marL="63500" marR="63500">
                        <a:lnSpc>
                          <a:spcPct val="100000"/>
                        </a:lnSpc>
                        <a:spcAft>
                          <a:spcPts val="1000"/>
                        </a:spcAft>
                      </a:pPr>
                      <a:r>
                        <a:rPr lang="en-US" sz="1800" dirty="0">
                          <a:effectLst/>
                        </a:rPr>
                        <a:t>Anti-depressant (Rx)</a:t>
                      </a:r>
                      <a:endParaRPr lang="en-CA" sz="2400" dirty="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tc>
                  <a:txBody>
                    <a:bodyPr/>
                    <a:lstStyle/>
                    <a:p>
                      <a:pPr marL="63500" marR="63500">
                        <a:lnSpc>
                          <a:spcPct val="100000"/>
                        </a:lnSpc>
                        <a:spcAft>
                          <a:spcPts val="1000"/>
                        </a:spcAft>
                      </a:pPr>
                      <a:r>
                        <a:rPr lang="en-US" sz="1800">
                          <a:effectLst/>
                        </a:rPr>
                        <a:t>2 468 223 (62.5%)</a:t>
                      </a:r>
                      <a:endParaRPr lang="en-CA" sz="240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extLst>
                  <a:ext uri="{0D108BD9-81ED-4DB2-BD59-A6C34878D82A}">
                    <a16:rowId xmlns:a16="http://schemas.microsoft.com/office/drawing/2014/main" val="3546659290"/>
                  </a:ext>
                </a:extLst>
              </a:tr>
              <a:tr h="234687">
                <a:tc>
                  <a:txBody>
                    <a:bodyPr/>
                    <a:lstStyle/>
                    <a:p>
                      <a:pPr marL="63500" marR="63500">
                        <a:lnSpc>
                          <a:spcPct val="100000"/>
                        </a:lnSpc>
                        <a:spcAft>
                          <a:spcPts val="1000"/>
                        </a:spcAft>
                      </a:pPr>
                      <a:r>
                        <a:rPr lang="en-US" sz="1800" dirty="0">
                          <a:effectLst/>
                        </a:rPr>
                        <a:t>$68</a:t>
                      </a:r>
                      <a:endParaRPr lang="en-CA" sz="2400" dirty="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tc>
                  <a:txBody>
                    <a:bodyPr/>
                    <a:lstStyle/>
                    <a:p>
                      <a:pPr marL="63500" marR="63500">
                        <a:lnSpc>
                          <a:spcPct val="100000"/>
                        </a:lnSpc>
                        <a:spcAft>
                          <a:spcPts val="1000"/>
                        </a:spcAft>
                      </a:pPr>
                      <a:r>
                        <a:rPr lang="en-US" sz="1800" dirty="0">
                          <a:effectLst/>
                        </a:rPr>
                        <a:t>Muscle relaxant (Rx)</a:t>
                      </a:r>
                      <a:endParaRPr lang="en-CA" sz="2400" dirty="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tc>
                  <a:txBody>
                    <a:bodyPr/>
                    <a:lstStyle/>
                    <a:p>
                      <a:pPr marL="63500" marR="63500">
                        <a:lnSpc>
                          <a:spcPct val="100000"/>
                        </a:lnSpc>
                        <a:spcAft>
                          <a:spcPts val="1000"/>
                        </a:spcAft>
                      </a:pPr>
                      <a:r>
                        <a:rPr lang="en-US" sz="1800" dirty="0">
                          <a:effectLst/>
                        </a:rPr>
                        <a:t>2 718 850 (68.8%)</a:t>
                      </a:r>
                      <a:endParaRPr lang="en-CA" sz="2400" dirty="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extLst>
                  <a:ext uri="{0D108BD9-81ED-4DB2-BD59-A6C34878D82A}">
                    <a16:rowId xmlns:a16="http://schemas.microsoft.com/office/drawing/2014/main" val="974005785"/>
                  </a:ext>
                </a:extLst>
              </a:tr>
              <a:tr h="234687">
                <a:tc>
                  <a:txBody>
                    <a:bodyPr/>
                    <a:lstStyle/>
                    <a:p>
                      <a:pPr marL="63500" marR="63500">
                        <a:lnSpc>
                          <a:spcPct val="100000"/>
                        </a:lnSpc>
                        <a:spcAft>
                          <a:spcPts val="1000"/>
                        </a:spcAft>
                      </a:pPr>
                      <a:r>
                        <a:rPr lang="en-US" sz="1800" dirty="0">
                          <a:effectLst/>
                        </a:rPr>
                        <a:t>$43</a:t>
                      </a:r>
                      <a:endParaRPr lang="en-CA" sz="2400" dirty="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tc>
                  <a:txBody>
                    <a:bodyPr/>
                    <a:lstStyle/>
                    <a:p>
                      <a:pPr marL="63500" marR="63500">
                        <a:lnSpc>
                          <a:spcPct val="100000"/>
                        </a:lnSpc>
                        <a:spcAft>
                          <a:spcPts val="1000"/>
                        </a:spcAft>
                      </a:pPr>
                      <a:r>
                        <a:rPr lang="en-US" sz="1800" dirty="0">
                          <a:effectLst/>
                        </a:rPr>
                        <a:t>Dementia (Dx)</a:t>
                      </a:r>
                      <a:endParaRPr lang="en-CA" sz="2400" dirty="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tc>
                  <a:txBody>
                    <a:bodyPr/>
                    <a:lstStyle/>
                    <a:p>
                      <a:pPr marL="63500" marR="63500">
                        <a:lnSpc>
                          <a:spcPct val="100000"/>
                        </a:lnSpc>
                        <a:spcAft>
                          <a:spcPts val="1000"/>
                        </a:spcAft>
                      </a:pPr>
                      <a:r>
                        <a:rPr lang="en-US" sz="1800" dirty="0">
                          <a:effectLst/>
                        </a:rPr>
                        <a:t>2 722 785 (68.9%)</a:t>
                      </a:r>
                      <a:endParaRPr lang="en-CA" sz="2400" dirty="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extLst>
                  <a:ext uri="{0D108BD9-81ED-4DB2-BD59-A6C34878D82A}">
                    <a16:rowId xmlns:a16="http://schemas.microsoft.com/office/drawing/2014/main" val="290729949"/>
                  </a:ext>
                </a:extLst>
              </a:tr>
              <a:tr h="234687">
                <a:tc>
                  <a:txBody>
                    <a:bodyPr/>
                    <a:lstStyle/>
                    <a:p>
                      <a:pPr marL="63500" marR="63500">
                        <a:lnSpc>
                          <a:spcPct val="100000"/>
                        </a:lnSpc>
                        <a:spcAft>
                          <a:spcPts val="1000"/>
                        </a:spcAft>
                      </a:pPr>
                      <a:r>
                        <a:rPr lang="en-US" sz="1800" dirty="0">
                          <a:effectLst/>
                        </a:rPr>
                        <a:t>$42</a:t>
                      </a:r>
                      <a:endParaRPr lang="en-CA" sz="2400" dirty="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tc>
                  <a:txBody>
                    <a:bodyPr/>
                    <a:lstStyle/>
                    <a:p>
                      <a:pPr marL="63500" marR="63500">
                        <a:lnSpc>
                          <a:spcPct val="100000"/>
                        </a:lnSpc>
                        <a:spcAft>
                          <a:spcPts val="1000"/>
                        </a:spcAft>
                      </a:pPr>
                      <a:r>
                        <a:rPr lang="en-US" sz="1800">
                          <a:effectLst/>
                        </a:rPr>
                        <a:t>All (Rx)</a:t>
                      </a:r>
                      <a:endParaRPr lang="en-CA" sz="240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tc>
                  <a:txBody>
                    <a:bodyPr/>
                    <a:lstStyle/>
                    <a:p>
                      <a:pPr marL="63500" marR="63500">
                        <a:lnSpc>
                          <a:spcPct val="100000"/>
                        </a:lnSpc>
                        <a:spcAft>
                          <a:spcPts val="1000"/>
                        </a:spcAft>
                      </a:pPr>
                      <a:r>
                        <a:rPr lang="en-US" sz="1800" dirty="0">
                          <a:effectLst/>
                        </a:rPr>
                        <a:t>3 950 701 (100.0%)</a:t>
                      </a:r>
                      <a:endParaRPr lang="en-CA" sz="2400" dirty="0">
                        <a:effectLst/>
                        <a:latin typeface="Times New Roman" panose="02020603050405020304" pitchFamily="18" charset="0"/>
                        <a:ea typeface="Cambria" panose="02040503050406030204" pitchFamily="18" charset="0"/>
                        <a:cs typeface="Arial" panose="020B0604020202020204" pitchFamily="34" charset="0"/>
                      </a:endParaRPr>
                    </a:p>
                  </a:txBody>
                  <a:tcPr marL="0" marR="0" marT="0" marB="0" anchor="ctr"/>
                </a:tc>
                <a:extLst>
                  <a:ext uri="{0D108BD9-81ED-4DB2-BD59-A6C34878D82A}">
                    <a16:rowId xmlns:a16="http://schemas.microsoft.com/office/drawing/2014/main" val="2942471599"/>
                  </a:ext>
                </a:extLst>
              </a:tr>
            </a:tbl>
          </a:graphicData>
        </a:graphic>
      </p:graphicFrame>
      <p:sp>
        <p:nvSpPr>
          <p:cNvPr id="5" name="TextBox 4">
            <a:extLst>
              <a:ext uri="{FF2B5EF4-FFF2-40B4-BE49-F238E27FC236}">
                <a16:creationId xmlns:a16="http://schemas.microsoft.com/office/drawing/2014/main" id="{8CCA0ED9-9A0F-B5E1-E258-380E1F11B471}"/>
              </a:ext>
            </a:extLst>
          </p:cNvPr>
          <p:cNvSpPr txBox="1"/>
          <p:nvPr/>
        </p:nvSpPr>
        <p:spPr>
          <a:xfrm>
            <a:off x="6792686" y="6134479"/>
            <a:ext cx="4800551" cy="646331"/>
          </a:xfrm>
          <a:prstGeom prst="rect">
            <a:avLst/>
          </a:prstGeom>
          <a:noFill/>
        </p:spPr>
        <p:txBody>
          <a:bodyPr wrap="square" rtlCol="0">
            <a:spAutoFit/>
          </a:bodyPr>
          <a:lstStyle/>
          <a:p>
            <a:pPr algn="r"/>
            <a:r>
              <a:rPr lang="en-US" b="1" dirty="0">
                <a:solidFill>
                  <a:schemeClr val="bg1"/>
                </a:solidFill>
              </a:rPr>
              <a:t>Dx: diagnosis, Rx: drug,  MOUD: Medication for Opioid Use Disorder, THN: take-home naloxone</a:t>
            </a:r>
          </a:p>
        </p:txBody>
      </p:sp>
    </p:spTree>
    <p:extLst>
      <p:ext uri="{BB962C8B-B14F-4D97-AF65-F5344CB8AC3E}">
        <p14:creationId xmlns:p14="http://schemas.microsoft.com/office/powerpoint/2010/main" val="12560502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C6F56-BBF7-49F8-0134-F3E80E7DED61}"/>
              </a:ext>
            </a:extLst>
          </p:cNvPr>
          <p:cNvSpPr>
            <a:spLocks noGrp="1"/>
          </p:cNvSpPr>
          <p:nvPr>
            <p:ph type="title"/>
          </p:nvPr>
        </p:nvSpPr>
        <p:spPr>
          <a:xfrm>
            <a:off x="469710" y="316366"/>
            <a:ext cx="10515600" cy="846725"/>
          </a:xfrm>
        </p:spPr>
        <p:txBody>
          <a:bodyPr/>
          <a:lstStyle/>
          <a:p>
            <a:r>
              <a:rPr lang="en-US" dirty="0"/>
              <a:t>Take-aways</a:t>
            </a:r>
          </a:p>
        </p:txBody>
      </p:sp>
      <p:sp>
        <p:nvSpPr>
          <p:cNvPr id="8" name="Content Placeholder 7">
            <a:extLst>
              <a:ext uri="{FF2B5EF4-FFF2-40B4-BE49-F238E27FC236}">
                <a16:creationId xmlns:a16="http://schemas.microsoft.com/office/drawing/2014/main" id="{D0D02619-339B-F060-D626-B791F4179B9A}"/>
              </a:ext>
            </a:extLst>
          </p:cNvPr>
          <p:cNvSpPr>
            <a:spLocks noGrp="1"/>
          </p:cNvSpPr>
          <p:nvPr>
            <p:ph idx="1"/>
          </p:nvPr>
        </p:nvSpPr>
        <p:spPr>
          <a:xfrm>
            <a:off x="24714" y="1163091"/>
            <a:ext cx="10305535" cy="4781872"/>
          </a:xfrm>
        </p:spPr>
        <p:txBody>
          <a:bodyPr>
            <a:normAutofit fontScale="92500" lnSpcReduction="10000"/>
          </a:bodyPr>
          <a:lstStyle/>
          <a:p>
            <a:r>
              <a:rPr lang="en-US" dirty="0"/>
              <a:t>New over-the-counter price makes THN cost-effective for most prescription patients with OD risk indicator</a:t>
            </a:r>
          </a:p>
          <a:p>
            <a:r>
              <a:rPr lang="en-US" dirty="0"/>
              <a:t>At $45 we estimate:</a:t>
            </a:r>
          </a:p>
          <a:p>
            <a:pPr lvl="1"/>
            <a:r>
              <a:rPr lang="en-US" dirty="0"/>
              <a:t>Targeted THN cost-effective for nearly all risk indicators at $100,000/QALY</a:t>
            </a:r>
          </a:p>
          <a:p>
            <a:pPr lvl="1"/>
            <a:r>
              <a:rPr lang="en-US" dirty="0"/>
              <a:t>Untargeted THN may not be cost-effective</a:t>
            </a:r>
            <a:endParaRPr lang="en-US" sz="1400" dirty="0"/>
          </a:p>
          <a:p>
            <a:r>
              <a:rPr lang="en-US" b="1" dirty="0"/>
              <a:t>Limitations: </a:t>
            </a:r>
          </a:p>
          <a:p>
            <a:pPr lvl="1"/>
            <a:r>
              <a:rPr lang="en-US" dirty="0"/>
              <a:t>Does not consider access + affordability</a:t>
            </a:r>
          </a:p>
          <a:p>
            <a:pPr lvl="2"/>
            <a:r>
              <a:rPr lang="en-US" dirty="0"/>
              <a:t>Impact on insurance coverage? Availability through social programs?</a:t>
            </a:r>
          </a:p>
          <a:p>
            <a:pPr lvl="1"/>
            <a:r>
              <a:rPr lang="en-US" dirty="0"/>
              <a:t>Uncertainty could be reduced by</a:t>
            </a:r>
          </a:p>
          <a:p>
            <a:pPr lvl="2"/>
            <a:r>
              <a:rPr lang="en-US" dirty="0"/>
              <a:t>Better naloxone utilization data for patients prescribed opioids</a:t>
            </a:r>
          </a:p>
          <a:p>
            <a:pPr lvl="2"/>
            <a:r>
              <a:rPr lang="en-US" dirty="0"/>
              <a:t>Linked fatal OD data</a:t>
            </a:r>
          </a:p>
          <a:p>
            <a:r>
              <a:rPr lang="en-US" b="1" dirty="0"/>
              <a:t>Method take-away: </a:t>
            </a:r>
            <a:r>
              <a:rPr lang="en-US" dirty="0"/>
              <a:t>combining cohort analysis, machine learning, &amp; simulation can enable granular policy evaluation</a:t>
            </a:r>
            <a:endParaRPr lang="en-US" sz="1800" dirty="0"/>
          </a:p>
        </p:txBody>
      </p:sp>
      <p:sp>
        <p:nvSpPr>
          <p:cNvPr id="3" name="Slide Number Placeholder 2">
            <a:extLst>
              <a:ext uri="{FF2B5EF4-FFF2-40B4-BE49-F238E27FC236}">
                <a16:creationId xmlns:a16="http://schemas.microsoft.com/office/drawing/2014/main" id="{8902F929-8E05-606C-6611-38E9E1DD6104}"/>
              </a:ext>
            </a:extLst>
          </p:cNvPr>
          <p:cNvSpPr>
            <a:spLocks noGrp="1"/>
          </p:cNvSpPr>
          <p:nvPr>
            <p:ph type="sldNum" sz="quarter" idx="12"/>
          </p:nvPr>
        </p:nvSpPr>
        <p:spPr/>
        <p:txBody>
          <a:bodyPr/>
          <a:lstStyle/>
          <a:p>
            <a:fld id="{D63B8D7F-266E-41A3-B950-9989D28316EA}" type="slidenum">
              <a:rPr lang="en-CA" smtClean="0"/>
              <a:pPr/>
              <a:t>25</a:t>
            </a:fld>
            <a:endParaRPr lang="en-CA" dirty="0"/>
          </a:p>
        </p:txBody>
      </p:sp>
      <p:pic>
        <p:nvPicPr>
          <p:cNvPr id="1026" name="Picture 2" descr="Naloxone 0.4mg/ml 10ml Vial – SBH Medical | Worthington Community Pharmacy">
            <a:extLst>
              <a:ext uri="{FF2B5EF4-FFF2-40B4-BE49-F238E27FC236}">
                <a16:creationId xmlns:a16="http://schemas.microsoft.com/office/drawing/2014/main" id="{C5331251-34DC-BED7-7AE8-A1F42DA966A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8600" b="81200" l="34800" r="61000">
                        <a14:foregroundMark x1="38528" y1="39730" x2="38800" y2="42400"/>
                        <a14:foregroundMark x1="36400" y1="18800" x2="37692" y2="31508"/>
                        <a14:foregroundMark x1="38800" y1="42400" x2="36800" y2="50400"/>
                        <a14:foregroundMark x1="36800" y1="50400" x2="39000" y2="78000"/>
                        <a14:foregroundMark x1="39000" y1="78000" x2="46400" y2="80800"/>
                        <a14:foregroundMark x1="46400" y1="80800" x2="55600" y2="80200"/>
                        <a14:foregroundMark x1="55600" y1="80200" x2="61200" y2="73000"/>
                        <a14:foregroundMark x1="61200" y1="73000" x2="62400" y2="43600"/>
                        <a14:foregroundMark x1="62400" y1="43600" x2="58600" y2="35000"/>
                        <a14:foregroundMark x1="58600" y1="35000" x2="61400" y2="28000"/>
                        <a14:foregroundMark x1="61400" y1="28000" x2="61600" y2="19800"/>
                        <a14:foregroundMark x1="61600" y1="19800" x2="39200" y2="23200"/>
                        <a14:foregroundMark x1="39200" y1="23200" x2="37200" y2="18600"/>
                        <a14:foregroundMark x1="38106" y1="83000" x2="38200" y2="83200"/>
                        <a14:foregroundMark x1="34800" y1="76000" x2="37067" y2="80800"/>
                        <a14:foregroundMark x1="40202" y1="82962" x2="61800" y2="80400"/>
                        <a14:foregroundMark x1="38200" y1="83200" x2="39886" y2="83000"/>
                        <a14:foregroundMark x1="61800" y1="80400" x2="54600" y2="77000"/>
                        <a14:foregroundMark x1="54600" y1="77000" x2="34800" y2="76400"/>
                        <a14:foregroundMark x1="37000" y1="79000" x2="44000" y2="82400"/>
                        <a14:foregroundMark x1="44000" y1="82400" x2="53200" y2="83200"/>
                        <a14:foregroundMark x1="53200" y1="83200" x2="60800" y2="81200"/>
                        <a14:foregroundMark x1="60800" y1="81200" x2="40800" y2="80000"/>
                        <a14:backgroundMark x1="37200" y1="38800" x2="37800" y2="33600"/>
                        <a14:backgroundMark x1="37200" y1="39800" x2="40200" y2="32400"/>
                        <a14:backgroundMark x1="40200" y1="32400" x2="37600" y2="39400"/>
                        <a14:backgroundMark x1="37600" y1="39400" x2="37600" y2="39600"/>
                        <a14:backgroundMark x1="35600" y1="80200" x2="35000" y2="79400"/>
                        <a14:backgroundMark x1="36800" y1="80800" x2="36800" y2="83000"/>
                      </a14:backgroundRemoval>
                    </a14:imgEffect>
                  </a14:imgLayer>
                </a14:imgProps>
              </a:ext>
              <a:ext uri="{28A0092B-C50C-407E-A947-70E740481C1C}">
                <a14:useLocalDpi xmlns:a14="http://schemas.microsoft.com/office/drawing/2010/main" val="0"/>
              </a:ext>
            </a:extLst>
          </a:blip>
          <a:srcRect l="34416" t="16758" r="36036" b="16665"/>
          <a:stretch/>
        </p:blipFill>
        <p:spPr bwMode="auto">
          <a:xfrm>
            <a:off x="10177153" y="1597922"/>
            <a:ext cx="1818325" cy="40969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582FA45-067F-85F4-764D-520B82484A61}"/>
              </a:ext>
            </a:extLst>
          </p:cNvPr>
          <p:cNvSpPr txBox="1"/>
          <p:nvPr/>
        </p:nvSpPr>
        <p:spPr>
          <a:xfrm>
            <a:off x="6285764" y="6263987"/>
            <a:ext cx="4800551" cy="369332"/>
          </a:xfrm>
          <a:prstGeom prst="rect">
            <a:avLst/>
          </a:prstGeom>
          <a:noFill/>
        </p:spPr>
        <p:txBody>
          <a:bodyPr wrap="square" rtlCol="0">
            <a:spAutoFit/>
          </a:bodyPr>
          <a:lstStyle/>
          <a:p>
            <a:pPr algn="r"/>
            <a:r>
              <a:rPr lang="en-US" b="1" dirty="0">
                <a:solidFill>
                  <a:schemeClr val="bg1"/>
                </a:solidFill>
              </a:rPr>
              <a:t>OD: overdose, THN: take-home naloxone</a:t>
            </a:r>
          </a:p>
        </p:txBody>
      </p:sp>
    </p:spTree>
    <p:extLst>
      <p:ext uri="{BB962C8B-B14F-4D97-AF65-F5344CB8AC3E}">
        <p14:creationId xmlns:p14="http://schemas.microsoft.com/office/powerpoint/2010/main" val="378499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E8B96B-C557-53D8-3BAB-B24CDFA0879B}"/>
              </a:ext>
            </a:extLst>
          </p:cNvPr>
          <p:cNvSpPr/>
          <p:nvPr/>
        </p:nvSpPr>
        <p:spPr>
          <a:xfrm>
            <a:off x="628502" y="3092743"/>
            <a:ext cx="10794123" cy="909442"/>
          </a:xfrm>
          <a:prstGeom prst="rect">
            <a:avLst/>
          </a:prstGeom>
          <a:solidFill>
            <a:srgbClr val="ED1C31">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6C6F56-BBF7-49F8-0134-F3E80E7DED61}"/>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07C8DE70-0703-9C81-EFAF-A831D0EEEEA4}"/>
              </a:ext>
            </a:extLst>
          </p:cNvPr>
          <p:cNvSpPr>
            <a:spLocks noGrp="1"/>
          </p:cNvSpPr>
          <p:nvPr>
            <p:ph idx="1"/>
          </p:nvPr>
        </p:nvSpPr>
        <p:spPr>
          <a:xfrm>
            <a:off x="793418" y="1798330"/>
            <a:ext cx="10452651" cy="4351338"/>
          </a:xfrm>
        </p:spPr>
        <p:txBody>
          <a:bodyPr/>
          <a:lstStyle/>
          <a:p>
            <a:r>
              <a:rPr lang="en-US" dirty="0"/>
              <a:t>Improving decision analyses with ML</a:t>
            </a:r>
          </a:p>
          <a:p>
            <a:pPr lvl="1"/>
            <a:r>
              <a:rPr lang="en-US" dirty="0"/>
              <a:t>Targeting overdose prevention for prescription opioid patients</a:t>
            </a:r>
          </a:p>
          <a:p>
            <a:pPr lvl="1"/>
            <a:endParaRPr lang="en-US" dirty="0"/>
          </a:p>
          <a:p>
            <a:r>
              <a:rPr lang="en-US" dirty="0"/>
              <a:t>Improving ML risk prediction through a decision science lens</a:t>
            </a:r>
          </a:p>
          <a:p>
            <a:endParaRPr lang="en-US" dirty="0"/>
          </a:p>
        </p:txBody>
      </p:sp>
      <p:sp>
        <p:nvSpPr>
          <p:cNvPr id="6" name="Slide Number Placeholder 5">
            <a:extLst>
              <a:ext uri="{FF2B5EF4-FFF2-40B4-BE49-F238E27FC236}">
                <a16:creationId xmlns:a16="http://schemas.microsoft.com/office/drawing/2014/main" id="{CD12D406-F5EB-920B-EF44-6A6B32464749}"/>
              </a:ext>
            </a:extLst>
          </p:cNvPr>
          <p:cNvSpPr>
            <a:spLocks noGrp="1"/>
          </p:cNvSpPr>
          <p:nvPr>
            <p:ph type="sldNum" sz="quarter" idx="12"/>
          </p:nvPr>
        </p:nvSpPr>
        <p:spPr/>
        <p:txBody>
          <a:bodyPr/>
          <a:lstStyle/>
          <a:p>
            <a:fld id="{D63B8D7F-266E-41A3-B950-9989D28316EA}" type="slidenum">
              <a:rPr lang="en-CA" smtClean="0"/>
              <a:pPr/>
              <a:t>26</a:t>
            </a:fld>
            <a:endParaRPr lang="en-CA" dirty="0"/>
          </a:p>
        </p:txBody>
      </p:sp>
    </p:spTree>
    <p:extLst>
      <p:ext uri="{BB962C8B-B14F-4D97-AF65-F5344CB8AC3E}">
        <p14:creationId xmlns:p14="http://schemas.microsoft.com/office/powerpoint/2010/main" val="2235365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52444-AD56-4DB6-94A5-D6728ACA92BE}"/>
              </a:ext>
            </a:extLst>
          </p:cNvPr>
          <p:cNvSpPr>
            <a:spLocks noGrp="1"/>
          </p:cNvSpPr>
          <p:nvPr>
            <p:ph type="title"/>
          </p:nvPr>
        </p:nvSpPr>
        <p:spPr/>
        <p:txBody>
          <a:bodyPr>
            <a:noAutofit/>
          </a:bodyPr>
          <a:lstStyle/>
          <a:p>
            <a:r>
              <a:rPr lang="en-US" sz="2800" dirty="0">
                <a:solidFill>
                  <a:srgbClr val="FF0000"/>
                </a:solidFill>
              </a:rPr>
              <a:t>Case study: Targeted follow-up to prevent chronic kidney disease after inpatient acute kidney injury</a:t>
            </a:r>
          </a:p>
        </p:txBody>
      </p:sp>
      <p:sp>
        <p:nvSpPr>
          <p:cNvPr id="3" name="Content Placeholder 2">
            <a:extLst>
              <a:ext uri="{FF2B5EF4-FFF2-40B4-BE49-F238E27FC236}">
                <a16:creationId xmlns:a16="http://schemas.microsoft.com/office/drawing/2014/main" id="{F9B74105-D8A3-4472-ABDF-ACAEC7616347}"/>
              </a:ext>
            </a:extLst>
          </p:cNvPr>
          <p:cNvSpPr>
            <a:spLocks noGrp="1"/>
          </p:cNvSpPr>
          <p:nvPr>
            <p:ph sz="quarter" idx="10"/>
          </p:nvPr>
        </p:nvSpPr>
        <p:spPr>
          <a:xfrm>
            <a:off x="1274238" y="1211580"/>
            <a:ext cx="10267951" cy="4678857"/>
          </a:xfrm>
        </p:spPr>
        <p:txBody>
          <a:bodyPr>
            <a:normAutofit fontScale="77500" lnSpcReduction="20000"/>
          </a:bodyPr>
          <a:lstStyle/>
          <a:p>
            <a:pPr>
              <a:buFont typeface="Arial" panose="020B0604020202020204" pitchFamily="34" charset="0"/>
              <a:buChar char="•"/>
            </a:pPr>
            <a:endParaRPr lang="en-US" dirty="0"/>
          </a:p>
          <a:p>
            <a:pPr marL="0" indent="0">
              <a:buNone/>
            </a:pPr>
            <a:r>
              <a:rPr lang="en-US" b="1" dirty="0"/>
              <a:t>Background</a:t>
            </a:r>
          </a:p>
          <a:p>
            <a:pPr>
              <a:buFont typeface="Arial" panose="020B0604020202020204" pitchFamily="34" charset="0"/>
              <a:buChar char="•"/>
            </a:pPr>
            <a:r>
              <a:rPr lang="en-US" dirty="0"/>
              <a:t>At Lucile Packard Children’s Hospital, about 25% of ICU patients and 5% of floor patients experience acute kidney injury (AKI) during hospitalization</a:t>
            </a:r>
          </a:p>
          <a:p>
            <a:pPr>
              <a:buFont typeface="Arial" panose="020B0604020202020204" pitchFamily="34" charset="0"/>
              <a:buChar char="•"/>
            </a:pPr>
            <a:r>
              <a:rPr lang="en-US" dirty="0"/>
              <a:t>Some AKI survivors go on to develop chronic kidney disease (CKD)</a:t>
            </a:r>
          </a:p>
          <a:p>
            <a:pPr>
              <a:buFont typeface="Arial" panose="020B0604020202020204" pitchFamily="34" charset="0"/>
              <a:buChar char="•"/>
            </a:pPr>
            <a:r>
              <a:rPr lang="en-US" dirty="0"/>
              <a:t>Insufficient capacity to follow up with all AKI survivors</a:t>
            </a:r>
          </a:p>
          <a:p>
            <a:pPr>
              <a:buFont typeface="Arial" panose="020B0604020202020204" pitchFamily="34" charset="0"/>
              <a:buChar char="•"/>
            </a:pPr>
            <a:endParaRPr lang="en-US" dirty="0"/>
          </a:p>
          <a:p>
            <a:pPr marL="0" indent="0">
              <a:buNone/>
            </a:pPr>
            <a:endParaRPr lang="en-US" b="1" dirty="0"/>
          </a:p>
          <a:p>
            <a:pPr marL="0" indent="0">
              <a:buNone/>
            </a:pPr>
            <a:r>
              <a:rPr lang="en-US" b="1" dirty="0"/>
              <a:t>Objective</a:t>
            </a:r>
            <a:endParaRPr lang="en-US" dirty="0"/>
          </a:p>
          <a:p>
            <a:pPr marL="285750" indent="-285750">
              <a:buFont typeface="Arial" panose="020B0604020202020204" pitchFamily="34" charset="0"/>
              <a:buChar char="•"/>
            </a:pPr>
            <a:r>
              <a:rPr lang="en-US" dirty="0"/>
              <a:t>Predict risk of chronic kidney disease (CKD) 3-12 months after a hospitalization</a:t>
            </a:r>
          </a:p>
          <a:p>
            <a:pPr marL="285750" indent="-285750">
              <a:buFont typeface="Arial" panose="020B0604020202020204" pitchFamily="34" charset="0"/>
              <a:buChar char="•"/>
            </a:pPr>
            <a:r>
              <a:rPr lang="en-US" dirty="0"/>
              <a:t>Enroll highest-risk patients in new AKI survivors’ clinic for follow-up renal care</a:t>
            </a:r>
          </a:p>
        </p:txBody>
      </p:sp>
    </p:spTree>
    <p:extLst>
      <p:ext uri="{BB962C8B-B14F-4D97-AF65-F5344CB8AC3E}">
        <p14:creationId xmlns:p14="http://schemas.microsoft.com/office/powerpoint/2010/main" val="6948199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
            <a:extLst>
              <a:ext uri="{FF2B5EF4-FFF2-40B4-BE49-F238E27FC236}">
                <a16:creationId xmlns:a16="http://schemas.microsoft.com/office/drawing/2014/main" id="{FF9BF8A7-D899-4DE8-88DA-C6B625FD3406}"/>
              </a:ext>
            </a:extLst>
          </p:cNvPr>
          <p:cNvSpPr txBox="1">
            <a:spLocks/>
          </p:cNvSpPr>
          <p:nvPr/>
        </p:nvSpPr>
        <p:spPr>
          <a:xfrm>
            <a:off x="1274239" y="1211579"/>
            <a:ext cx="10198291" cy="5284913"/>
          </a:xfrm>
          <a:prstGeom prst="rect">
            <a:avLst/>
          </a:prstGeom>
        </p:spPr>
        <p:txBody>
          <a:bodyPr vert="horz" lIns="0" tIns="45720" rIns="0" bIns="45720" rtlCol="0">
            <a:normAutofit/>
          </a:bodyPr>
          <a:lstStyle>
            <a:lvl1pPr marL="342900" indent="-342900" algn="l" defTabSz="457200" rtl="0" eaLnBrk="1" fontAlgn="base" hangingPunct="1">
              <a:spcBef>
                <a:spcPct val="20000"/>
              </a:spcBef>
              <a:spcAft>
                <a:spcPct val="0"/>
              </a:spcAft>
              <a:buClr>
                <a:schemeClr val="bg2"/>
              </a:buClr>
              <a:buFont typeface="Wingdings" charset="0"/>
              <a:defRPr kern="1200" spc="20">
                <a:solidFill>
                  <a:schemeClr val="tx1"/>
                </a:solidFill>
                <a:latin typeface="Arial"/>
                <a:ea typeface="ＭＳ Ｐゴシック" charset="0"/>
                <a:cs typeface="ＭＳ Ｐゴシック" charset="0"/>
              </a:defRPr>
            </a:lvl1pPr>
            <a:lvl2pPr marL="288925" indent="-288925" algn="l" defTabSz="457200" rtl="0" eaLnBrk="1" fontAlgn="base" hangingPunct="1">
              <a:spcBef>
                <a:spcPct val="20000"/>
              </a:spcBef>
              <a:spcAft>
                <a:spcPct val="0"/>
              </a:spcAft>
              <a:buClr>
                <a:schemeClr val="bg2"/>
              </a:buClr>
              <a:buFont typeface="Wingdings" charset="0"/>
              <a:buChar char="§"/>
              <a:defRPr kern="1200">
                <a:solidFill>
                  <a:srgbClr val="595959"/>
                </a:solidFill>
                <a:latin typeface="Arial"/>
                <a:ea typeface="ＭＳ Ｐゴシック" charset="0"/>
                <a:cs typeface="+mn-cs"/>
              </a:defRPr>
            </a:lvl2pPr>
            <a:lvl3pPr marL="569913" indent="-225425" algn="l" defTabSz="457200" rtl="0" eaLnBrk="1" fontAlgn="base" hangingPunct="1">
              <a:spcBef>
                <a:spcPct val="20000"/>
              </a:spcBef>
              <a:spcAft>
                <a:spcPct val="0"/>
              </a:spcAft>
              <a:buClr>
                <a:schemeClr val="bg2"/>
              </a:buClr>
              <a:buSzPct val="102000"/>
              <a:buFont typeface="Source Sans Pro" charset="0"/>
              <a:buChar char="›"/>
              <a:defRPr kern="1200">
                <a:solidFill>
                  <a:srgbClr val="595959"/>
                </a:solidFill>
                <a:latin typeface="Arial"/>
                <a:ea typeface="ＭＳ Ｐゴシック" charset="0"/>
                <a:cs typeface="+mn-cs"/>
              </a:defRPr>
            </a:lvl3pPr>
            <a:lvl4pPr marL="914400" indent="-227013" algn="l" defTabSz="457200" rtl="0" eaLnBrk="1" fontAlgn="base" hangingPunct="1">
              <a:spcBef>
                <a:spcPct val="20000"/>
              </a:spcBef>
              <a:spcAft>
                <a:spcPct val="0"/>
              </a:spcAft>
              <a:buClr>
                <a:schemeClr val="bg2"/>
              </a:buClr>
              <a:buFont typeface="Arial" charset="0"/>
              <a:buChar char="•"/>
              <a:defRPr kern="1200">
                <a:solidFill>
                  <a:srgbClr val="595959"/>
                </a:solidFill>
                <a:latin typeface="Arial"/>
                <a:ea typeface="ＭＳ Ｐゴシック" charset="0"/>
                <a:cs typeface="+mn-cs"/>
              </a:defRPr>
            </a:lvl4pPr>
            <a:lvl5pPr marL="1258888" indent="-227013" algn="l" defTabSz="457200" rtl="0" eaLnBrk="1" fontAlgn="base" hangingPunct="1">
              <a:spcBef>
                <a:spcPct val="20000"/>
              </a:spcBef>
              <a:spcAft>
                <a:spcPct val="0"/>
              </a:spcAft>
              <a:buClr>
                <a:schemeClr val="bg2"/>
              </a:buClr>
              <a:buFont typeface="Source Sans Pro" charset="0"/>
              <a:buChar char="–"/>
              <a:defRPr kern="1200">
                <a:solidFill>
                  <a:srgbClr val="595959"/>
                </a:solidFill>
                <a:latin typeface="Arial"/>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t>(1) Predict:</a:t>
            </a: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r>
              <a:rPr lang="en-US" b="1" dirty="0"/>
              <a:t>(2) Enroll:</a:t>
            </a:r>
            <a:r>
              <a:rPr lang="en-US" dirty="0"/>
              <a:t> The highest-risk patients will be enrolled in a new AKI survivors’ clinic</a:t>
            </a:r>
          </a:p>
          <a:p>
            <a:endParaRPr lang="en-US" dirty="0"/>
          </a:p>
        </p:txBody>
      </p:sp>
      <p:sp>
        <p:nvSpPr>
          <p:cNvPr id="2" name="Title 1">
            <a:extLst>
              <a:ext uri="{FF2B5EF4-FFF2-40B4-BE49-F238E27FC236}">
                <a16:creationId xmlns:a16="http://schemas.microsoft.com/office/drawing/2014/main" id="{B3BE286B-995E-4447-8054-C35271A74BC9}"/>
              </a:ext>
            </a:extLst>
          </p:cNvPr>
          <p:cNvSpPr>
            <a:spLocks noGrp="1"/>
          </p:cNvSpPr>
          <p:nvPr>
            <p:ph type="title"/>
          </p:nvPr>
        </p:nvSpPr>
        <p:spPr/>
        <p:txBody>
          <a:bodyPr/>
          <a:lstStyle/>
          <a:p>
            <a:r>
              <a:rPr lang="en-US" dirty="0">
                <a:solidFill>
                  <a:srgbClr val="FF0000"/>
                </a:solidFill>
              </a:rPr>
              <a:t>Case study prediction task</a:t>
            </a:r>
          </a:p>
        </p:txBody>
      </p:sp>
      <p:sp>
        <p:nvSpPr>
          <p:cNvPr id="3" name="TextBox 2">
            <a:extLst>
              <a:ext uri="{FF2B5EF4-FFF2-40B4-BE49-F238E27FC236}">
                <a16:creationId xmlns:a16="http://schemas.microsoft.com/office/drawing/2014/main" id="{4E7C58F7-680A-470D-A5EC-23838845E9CA}"/>
              </a:ext>
            </a:extLst>
          </p:cNvPr>
          <p:cNvSpPr txBox="1"/>
          <p:nvPr/>
        </p:nvSpPr>
        <p:spPr>
          <a:xfrm>
            <a:off x="719470" y="5646421"/>
            <a:ext cx="7310253" cy="378877"/>
          </a:xfrm>
          <a:prstGeom prst="rect">
            <a:avLst/>
          </a:prstGeom>
          <a:noFill/>
        </p:spPr>
        <p:txBody>
          <a:bodyPr wrap="square" rtlCol="0">
            <a:spAutoFit/>
          </a:bodyPr>
          <a:lstStyle/>
          <a:p>
            <a:r>
              <a:rPr lang="en-US" dirty="0"/>
              <a:t>AKI = acute kidney injury; CKD = chronic kidney disease</a:t>
            </a:r>
          </a:p>
        </p:txBody>
      </p:sp>
      <p:sp>
        <p:nvSpPr>
          <p:cNvPr id="12" name="Rectangle 11">
            <a:extLst>
              <a:ext uri="{FF2B5EF4-FFF2-40B4-BE49-F238E27FC236}">
                <a16:creationId xmlns:a16="http://schemas.microsoft.com/office/drawing/2014/main" id="{5B749870-83DA-19BF-DCE4-4A5C5557F7A0}"/>
              </a:ext>
            </a:extLst>
          </p:cNvPr>
          <p:cNvSpPr/>
          <p:nvPr/>
        </p:nvSpPr>
        <p:spPr>
          <a:xfrm>
            <a:off x="1265035" y="2078680"/>
            <a:ext cx="9303660" cy="372979"/>
          </a:xfrm>
          <a:prstGeom prst="rect">
            <a:avLst/>
          </a:prstGeom>
          <a:solidFill>
            <a:srgbClr val="5F574F"/>
          </a:solidFill>
          <a:ln w="25400" cap="flat" cmpd="sng" algn="ctr">
            <a:solidFill>
              <a:srgbClr val="5F574F">
                <a:shade val="50000"/>
              </a:srgbClr>
            </a:solidFill>
            <a:prstDash val="solid"/>
          </a:ln>
          <a:effectLst/>
        </p:spPr>
        <p:txBody>
          <a:bodyPr rtlCol="0" anchor="ctr"/>
          <a:lstStyle/>
          <a:p>
            <a:pPr algn="ctr">
              <a:defRPr/>
            </a:pPr>
            <a:endParaRPr lang="en-US" sz="1450" kern="0">
              <a:solidFill>
                <a:srgbClr val="FFFFFF"/>
              </a:solidFill>
              <a:latin typeface="Arial"/>
              <a:sym typeface="Arial"/>
            </a:endParaRPr>
          </a:p>
        </p:txBody>
      </p:sp>
      <p:sp>
        <p:nvSpPr>
          <p:cNvPr id="20" name="Rectangle 19">
            <a:extLst>
              <a:ext uri="{FF2B5EF4-FFF2-40B4-BE49-F238E27FC236}">
                <a16:creationId xmlns:a16="http://schemas.microsoft.com/office/drawing/2014/main" id="{E85E9C68-EBDE-3863-6CC6-8714D7D5B267}"/>
              </a:ext>
            </a:extLst>
          </p:cNvPr>
          <p:cNvSpPr/>
          <p:nvPr/>
        </p:nvSpPr>
        <p:spPr>
          <a:xfrm>
            <a:off x="1274238" y="2063342"/>
            <a:ext cx="1630341" cy="395282"/>
          </a:xfrm>
          <a:prstGeom prst="rect">
            <a:avLst/>
          </a:prstGeom>
          <a:solidFill>
            <a:srgbClr val="53284F"/>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50" b="1" i="0" u="none" strike="noStrike" kern="0" cap="none" spc="0" normalizeH="0" baseline="0" noProof="0" dirty="0">
                <a:ln>
                  <a:noFill/>
                </a:ln>
                <a:solidFill>
                  <a:srgbClr val="FFFFFF"/>
                </a:solidFill>
                <a:effectLst/>
                <a:uLnTx/>
                <a:uFillTx/>
                <a:latin typeface="Arial"/>
                <a:sym typeface="Arial"/>
              </a:rPr>
              <a:t>Inpatient stay</a:t>
            </a:r>
          </a:p>
        </p:txBody>
      </p:sp>
      <p:sp>
        <p:nvSpPr>
          <p:cNvPr id="23" name="Rectangle 22">
            <a:extLst>
              <a:ext uri="{FF2B5EF4-FFF2-40B4-BE49-F238E27FC236}">
                <a16:creationId xmlns:a16="http://schemas.microsoft.com/office/drawing/2014/main" id="{83273FAF-EFB2-D5C5-A7C0-25BED66162E7}"/>
              </a:ext>
            </a:extLst>
          </p:cNvPr>
          <p:cNvSpPr/>
          <p:nvPr/>
        </p:nvSpPr>
        <p:spPr>
          <a:xfrm>
            <a:off x="4240084" y="2063341"/>
            <a:ext cx="6328611" cy="372980"/>
          </a:xfrm>
          <a:prstGeom prst="rect">
            <a:avLst/>
          </a:prstGeom>
          <a:solidFill>
            <a:srgbClr val="175E54"/>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50" b="1" i="0" u="none" strike="noStrike" kern="0" cap="none" spc="0" normalizeH="0" baseline="0" noProof="0" dirty="0">
                <a:ln>
                  <a:noFill/>
                </a:ln>
                <a:solidFill>
                  <a:srgbClr val="FFFFFF"/>
                </a:solidFill>
                <a:effectLst/>
                <a:uLnTx/>
                <a:uFillTx/>
                <a:latin typeface="Arial"/>
                <a:sym typeface="Arial"/>
              </a:rPr>
              <a:t>3 – 12 months after discharge</a:t>
            </a:r>
          </a:p>
        </p:txBody>
      </p:sp>
      <p:sp>
        <p:nvSpPr>
          <p:cNvPr id="24" name="TextBox 23">
            <a:extLst>
              <a:ext uri="{FF2B5EF4-FFF2-40B4-BE49-F238E27FC236}">
                <a16:creationId xmlns:a16="http://schemas.microsoft.com/office/drawing/2014/main" id="{E610F359-CC9A-BBF9-69E3-082994EE450E}"/>
              </a:ext>
            </a:extLst>
          </p:cNvPr>
          <p:cNvSpPr txBox="1"/>
          <p:nvPr/>
        </p:nvSpPr>
        <p:spPr>
          <a:xfrm>
            <a:off x="1274238" y="2544606"/>
            <a:ext cx="1630341" cy="307777"/>
          </a:xfrm>
          <a:prstGeom prst="rect">
            <a:avLst/>
          </a:prstGeom>
          <a:noFill/>
        </p:spPr>
        <p:txBody>
          <a:bodyPr wrap="square" rtlCol="0">
            <a:spAutoFit/>
          </a:bodyPr>
          <a:lstStyle/>
          <a:p>
            <a:r>
              <a:rPr lang="en-US" sz="1400" kern="0" dirty="0">
                <a:ln w="0"/>
                <a:solidFill>
                  <a:srgbClr val="FF2E35"/>
                </a:solidFill>
                <a:latin typeface="Arial"/>
                <a:cs typeface="Arial"/>
                <a:sym typeface="Arial"/>
              </a:rPr>
              <a:t>AKI develops</a:t>
            </a:r>
          </a:p>
        </p:txBody>
      </p:sp>
      <p:sp>
        <p:nvSpPr>
          <p:cNvPr id="25" name="TextBox 24">
            <a:extLst>
              <a:ext uri="{FF2B5EF4-FFF2-40B4-BE49-F238E27FC236}">
                <a16:creationId xmlns:a16="http://schemas.microsoft.com/office/drawing/2014/main" id="{AB9AEC10-3DCE-7C29-8643-D46334AE18FA}"/>
              </a:ext>
            </a:extLst>
          </p:cNvPr>
          <p:cNvSpPr txBox="1"/>
          <p:nvPr/>
        </p:nvSpPr>
        <p:spPr>
          <a:xfrm>
            <a:off x="4240083" y="2544606"/>
            <a:ext cx="3908443" cy="307777"/>
          </a:xfrm>
          <a:prstGeom prst="rect">
            <a:avLst/>
          </a:prstGeom>
          <a:noFill/>
        </p:spPr>
        <p:txBody>
          <a:bodyPr wrap="square" rtlCol="0">
            <a:spAutoFit/>
          </a:bodyPr>
          <a:lstStyle/>
          <a:p>
            <a:r>
              <a:rPr lang="en-US" sz="1400" kern="0" dirty="0">
                <a:ln w="0"/>
                <a:solidFill>
                  <a:srgbClr val="FF2E35"/>
                </a:solidFill>
                <a:latin typeface="Arial"/>
                <a:cs typeface="Arial"/>
                <a:sym typeface="Arial"/>
              </a:rPr>
              <a:t>CKD stage 3+ may or may not develop</a:t>
            </a:r>
          </a:p>
        </p:txBody>
      </p:sp>
      <p:sp>
        <p:nvSpPr>
          <p:cNvPr id="26" name="Diamond 25">
            <a:extLst>
              <a:ext uri="{FF2B5EF4-FFF2-40B4-BE49-F238E27FC236}">
                <a16:creationId xmlns:a16="http://schemas.microsoft.com/office/drawing/2014/main" id="{58737AA8-C4A1-7167-03BE-43AEC1F19F1B}"/>
              </a:ext>
            </a:extLst>
          </p:cNvPr>
          <p:cNvSpPr/>
          <p:nvPr/>
        </p:nvSpPr>
        <p:spPr>
          <a:xfrm>
            <a:off x="2712073" y="2027245"/>
            <a:ext cx="385011" cy="457200"/>
          </a:xfrm>
          <a:prstGeom prst="diamond">
            <a:avLst/>
          </a:prstGeom>
          <a:solidFill>
            <a:srgbClr val="D2C29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sym typeface="Arial"/>
            </a:endParaRPr>
          </a:p>
        </p:txBody>
      </p:sp>
      <p:sp>
        <p:nvSpPr>
          <p:cNvPr id="27" name="TextBox 26">
            <a:extLst>
              <a:ext uri="{FF2B5EF4-FFF2-40B4-BE49-F238E27FC236}">
                <a16:creationId xmlns:a16="http://schemas.microsoft.com/office/drawing/2014/main" id="{6D0B9065-F9F2-7606-64D4-DB4ECF22F6D1}"/>
              </a:ext>
            </a:extLst>
          </p:cNvPr>
          <p:cNvSpPr txBox="1"/>
          <p:nvPr/>
        </p:nvSpPr>
        <p:spPr>
          <a:xfrm>
            <a:off x="1899941" y="2933874"/>
            <a:ext cx="2009274" cy="1077218"/>
          </a:xfrm>
          <a:prstGeom prst="rect">
            <a:avLst/>
          </a:prstGeom>
          <a:solidFill>
            <a:srgbClr val="FFFFFF"/>
          </a:solidFill>
          <a:ln w="26425" cap="flat" cmpd="sng" algn="ctr">
            <a:solidFill>
              <a:srgbClr val="8D3C1E"/>
            </a:solidFill>
            <a:prstDash val="solid"/>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F574F"/>
                </a:solidFill>
                <a:effectLst/>
                <a:uLnTx/>
                <a:uFillTx/>
                <a:latin typeface="Arial"/>
                <a:ea typeface="+mn-ea"/>
                <a:cs typeface="+mn-cs"/>
                <a:sym typeface="Arial"/>
              </a:rPr>
              <a:t>At discharge, which AKI survivors will develop CKD in the next 3-12 months?</a:t>
            </a:r>
          </a:p>
        </p:txBody>
      </p:sp>
      <p:cxnSp>
        <p:nvCxnSpPr>
          <p:cNvPr id="28" name="Straight Arrow Connector 27">
            <a:extLst>
              <a:ext uri="{FF2B5EF4-FFF2-40B4-BE49-F238E27FC236}">
                <a16:creationId xmlns:a16="http://schemas.microsoft.com/office/drawing/2014/main" id="{8F0A62BD-4096-EE88-83E8-2BF69E015874}"/>
              </a:ext>
            </a:extLst>
          </p:cNvPr>
          <p:cNvCxnSpPr>
            <a:stCxn id="27" idx="0"/>
            <a:endCxn id="26" idx="2"/>
          </p:cNvCxnSpPr>
          <p:nvPr/>
        </p:nvCxnSpPr>
        <p:spPr>
          <a:xfrm flipV="1">
            <a:off x="2904578" y="2484445"/>
            <a:ext cx="1" cy="449429"/>
          </a:xfrm>
          <a:prstGeom prst="straightConnector1">
            <a:avLst/>
          </a:prstGeom>
          <a:noFill/>
          <a:ln w="19050" cap="flat" cmpd="sng" algn="ctr">
            <a:solidFill>
              <a:srgbClr val="5F574F">
                <a:shade val="95000"/>
                <a:satMod val="105000"/>
              </a:srgbClr>
            </a:solidFill>
            <a:prstDash val="solid"/>
            <a:tailEnd type="triangle"/>
          </a:ln>
          <a:effectLst/>
        </p:spPr>
      </p:cxnSp>
    </p:spTree>
    <p:extLst>
      <p:ext uri="{BB962C8B-B14F-4D97-AF65-F5344CB8AC3E}">
        <p14:creationId xmlns:p14="http://schemas.microsoft.com/office/powerpoint/2010/main" val="38300118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96FBF-49B3-46A8-A183-4C658959C132}"/>
              </a:ext>
            </a:extLst>
          </p:cNvPr>
          <p:cNvSpPr>
            <a:spLocks noGrp="1"/>
          </p:cNvSpPr>
          <p:nvPr>
            <p:ph type="title"/>
          </p:nvPr>
        </p:nvSpPr>
        <p:spPr/>
        <p:txBody>
          <a:bodyPr/>
          <a:lstStyle/>
          <a:p>
            <a:r>
              <a:rPr lang="en-US" dirty="0">
                <a:solidFill>
                  <a:srgbClr val="FF0000"/>
                </a:solidFill>
              </a:rPr>
              <a:t>Developing clinical risk prediction with supervised learning</a:t>
            </a:r>
          </a:p>
        </p:txBody>
      </p:sp>
      <p:sp>
        <p:nvSpPr>
          <p:cNvPr id="39" name="Arrow: Right 20">
            <a:extLst>
              <a:ext uri="{FF2B5EF4-FFF2-40B4-BE49-F238E27FC236}">
                <a16:creationId xmlns:a16="http://schemas.microsoft.com/office/drawing/2014/main" id="{96830E07-0595-17CC-29E6-EA605FB9872A}"/>
              </a:ext>
            </a:extLst>
          </p:cNvPr>
          <p:cNvSpPr/>
          <p:nvPr/>
        </p:nvSpPr>
        <p:spPr>
          <a:xfrm>
            <a:off x="4347541" y="1564076"/>
            <a:ext cx="3172724" cy="548640"/>
          </a:xfrm>
          <a:prstGeom prst="rightArrow">
            <a:avLst/>
          </a:prstGeom>
          <a:solidFill>
            <a:srgbClr val="FFFFFF">
              <a:lumMod val="85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ource Sans Pro"/>
              <a:ea typeface="+mn-ea"/>
              <a:cs typeface="+mn-cs"/>
            </a:endParaRPr>
          </a:p>
        </p:txBody>
      </p:sp>
      <p:sp>
        <p:nvSpPr>
          <p:cNvPr id="40" name="Left Brace 39">
            <a:extLst>
              <a:ext uri="{FF2B5EF4-FFF2-40B4-BE49-F238E27FC236}">
                <a16:creationId xmlns:a16="http://schemas.microsoft.com/office/drawing/2014/main" id="{0EA1E8B9-2C13-233A-DA0F-24DA37E48B17}"/>
              </a:ext>
            </a:extLst>
          </p:cNvPr>
          <p:cNvSpPr/>
          <p:nvPr/>
        </p:nvSpPr>
        <p:spPr>
          <a:xfrm rot="16200000">
            <a:off x="8884143" y="3275022"/>
            <a:ext cx="296948" cy="1754908"/>
          </a:xfrm>
          <a:prstGeom prst="leftBrace">
            <a:avLst/>
          </a:prstGeom>
          <a:noFill/>
          <a:ln w="26425" cap="flat" cmpd="sng" algn="ctr">
            <a:solidFill>
              <a:srgbClr val="8D3C1E"/>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ource Sans Pro"/>
              <a:ea typeface="+mn-ea"/>
              <a:cs typeface="+mn-cs"/>
            </a:endParaRPr>
          </a:p>
        </p:txBody>
      </p:sp>
      <p:sp>
        <p:nvSpPr>
          <p:cNvPr id="41" name="Left Brace 40">
            <a:extLst>
              <a:ext uri="{FF2B5EF4-FFF2-40B4-BE49-F238E27FC236}">
                <a16:creationId xmlns:a16="http://schemas.microsoft.com/office/drawing/2014/main" id="{377E3B9D-3941-0F2F-976D-E60EFE8E6198}"/>
              </a:ext>
            </a:extLst>
          </p:cNvPr>
          <p:cNvSpPr/>
          <p:nvPr/>
        </p:nvSpPr>
        <p:spPr>
          <a:xfrm rot="16200000">
            <a:off x="8829663" y="1531122"/>
            <a:ext cx="274320" cy="1623324"/>
          </a:xfrm>
          <a:prstGeom prst="leftBrace">
            <a:avLst/>
          </a:prstGeom>
          <a:noFill/>
          <a:ln w="26425" cap="flat" cmpd="sng" algn="ctr">
            <a:solidFill>
              <a:srgbClr val="8D3C1E"/>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ource Sans Pro"/>
              <a:ea typeface="+mn-ea"/>
              <a:cs typeface="+mn-cs"/>
            </a:endParaRPr>
          </a:p>
        </p:txBody>
      </p:sp>
      <p:sp>
        <p:nvSpPr>
          <p:cNvPr id="42" name="Rectangle 41">
            <a:extLst>
              <a:ext uri="{FF2B5EF4-FFF2-40B4-BE49-F238E27FC236}">
                <a16:creationId xmlns:a16="http://schemas.microsoft.com/office/drawing/2014/main" id="{55D0EFC6-14D1-31E3-08AC-02A1A4233E6B}"/>
              </a:ext>
            </a:extLst>
          </p:cNvPr>
          <p:cNvSpPr/>
          <p:nvPr/>
        </p:nvSpPr>
        <p:spPr>
          <a:xfrm>
            <a:off x="1694652" y="1401283"/>
            <a:ext cx="2652889" cy="798689"/>
          </a:xfrm>
          <a:prstGeom prst="rect">
            <a:avLst/>
          </a:prstGeom>
          <a:solidFill>
            <a:srgbClr val="8D3C1E"/>
          </a:solidFill>
          <a:ln w="26425" cap="flat" cmpd="sng" algn="ctr">
            <a:solidFill>
              <a:srgbClr val="8D3C1E">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ource Sans Pro"/>
                <a:ea typeface="+mn-ea"/>
                <a:cs typeface="+mn-cs"/>
              </a:rPr>
              <a:t>Features</a:t>
            </a:r>
          </a:p>
        </p:txBody>
      </p:sp>
      <p:sp>
        <p:nvSpPr>
          <p:cNvPr id="43" name="Rectangle 42">
            <a:extLst>
              <a:ext uri="{FF2B5EF4-FFF2-40B4-BE49-F238E27FC236}">
                <a16:creationId xmlns:a16="http://schemas.microsoft.com/office/drawing/2014/main" id="{FE255C20-3B04-5DAB-E964-375D2B732D32}"/>
              </a:ext>
            </a:extLst>
          </p:cNvPr>
          <p:cNvSpPr/>
          <p:nvPr/>
        </p:nvSpPr>
        <p:spPr>
          <a:xfrm>
            <a:off x="9127044" y="1405720"/>
            <a:ext cx="1306702" cy="798689"/>
          </a:xfrm>
          <a:prstGeom prst="rect">
            <a:avLst/>
          </a:prstGeom>
          <a:solidFill>
            <a:srgbClr val="00505C"/>
          </a:solidFill>
          <a:ln w="26425" cap="flat" cmpd="sng" algn="ctr">
            <a:solidFill>
              <a:srgbClr val="00505C">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ource Sans Pro"/>
                <a:ea typeface="+mn-ea"/>
                <a:cs typeface="+mn-cs"/>
              </a:rPr>
              <a:t>Labeled Outcome</a:t>
            </a:r>
          </a:p>
        </p:txBody>
      </p:sp>
      <p:sp>
        <p:nvSpPr>
          <p:cNvPr id="44" name="TextBox 43">
            <a:extLst>
              <a:ext uri="{FF2B5EF4-FFF2-40B4-BE49-F238E27FC236}">
                <a16:creationId xmlns:a16="http://schemas.microsoft.com/office/drawing/2014/main" id="{F6BEA773-9F5B-2896-18E9-30265D4E98F8}"/>
              </a:ext>
            </a:extLst>
          </p:cNvPr>
          <p:cNvSpPr txBox="1"/>
          <p:nvPr/>
        </p:nvSpPr>
        <p:spPr>
          <a:xfrm>
            <a:off x="4574722" y="1338962"/>
            <a:ext cx="2514588" cy="923330"/>
          </a:xfrm>
          <a:prstGeom prst="rect">
            <a:avLst/>
          </a:prstGeom>
          <a:noFill/>
        </p:spPr>
        <p:txBody>
          <a:bodyPr wrap="square" rtlCol="0">
            <a:spAutoFit/>
          </a:bodyPr>
          <a:lstStyle/>
          <a:p>
            <a:pPr defTabSz="457200"/>
            <a:r>
              <a:rPr lang="en-US" b="1" dirty="0">
                <a:solidFill>
                  <a:srgbClr val="000000"/>
                </a:solidFill>
                <a:latin typeface="Source Sans Pro"/>
              </a:rPr>
              <a:t>Train &amp; validate:</a:t>
            </a:r>
            <a:r>
              <a:rPr lang="en-US" dirty="0">
                <a:solidFill>
                  <a:srgbClr val="000000"/>
                </a:solidFill>
                <a:latin typeface="Source Sans Pro"/>
              </a:rPr>
              <a:t> Learn a function mapping features to outcomes</a:t>
            </a:r>
            <a:endParaRPr lang="en-US" b="1" dirty="0">
              <a:solidFill>
                <a:srgbClr val="000000"/>
              </a:solidFill>
              <a:latin typeface="Source Sans Pro"/>
            </a:endParaRPr>
          </a:p>
        </p:txBody>
      </p:sp>
      <p:sp>
        <p:nvSpPr>
          <p:cNvPr id="45" name="Rectangle 44">
            <a:extLst>
              <a:ext uri="{FF2B5EF4-FFF2-40B4-BE49-F238E27FC236}">
                <a16:creationId xmlns:a16="http://schemas.microsoft.com/office/drawing/2014/main" id="{DD079533-CFE8-3BDD-9A18-2458702E2C03}"/>
              </a:ext>
            </a:extLst>
          </p:cNvPr>
          <p:cNvSpPr/>
          <p:nvPr/>
        </p:nvSpPr>
        <p:spPr>
          <a:xfrm>
            <a:off x="1694652" y="3162541"/>
            <a:ext cx="2652889" cy="798689"/>
          </a:xfrm>
          <a:prstGeom prst="rect">
            <a:avLst/>
          </a:prstGeom>
          <a:solidFill>
            <a:srgbClr val="8D3C1E"/>
          </a:solidFill>
          <a:ln w="26425" cap="flat" cmpd="sng" algn="ctr">
            <a:solidFill>
              <a:srgbClr val="8D3C1E">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ource Sans Pro"/>
                <a:ea typeface="+mn-ea"/>
                <a:cs typeface="+mn-cs"/>
              </a:rPr>
              <a:t>Features</a:t>
            </a:r>
          </a:p>
        </p:txBody>
      </p:sp>
      <p:sp>
        <p:nvSpPr>
          <p:cNvPr id="46" name="Rectangle 45">
            <a:extLst>
              <a:ext uri="{FF2B5EF4-FFF2-40B4-BE49-F238E27FC236}">
                <a16:creationId xmlns:a16="http://schemas.microsoft.com/office/drawing/2014/main" id="{82E5C00C-0D92-97D8-716B-FEA644159717}"/>
              </a:ext>
            </a:extLst>
          </p:cNvPr>
          <p:cNvSpPr/>
          <p:nvPr/>
        </p:nvSpPr>
        <p:spPr>
          <a:xfrm>
            <a:off x="9127044" y="3184753"/>
            <a:ext cx="1306702" cy="798689"/>
          </a:xfrm>
          <a:prstGeom prst="rect">
            <a:avLst/>
          </a:prstGeom>
          <a:solidFill>
            <a:srgbClr val="00505C"/>
          </a:solidFill>
          <a:ln w="26425" cap="flat" cmpd="sng" algn="ctr">
            <a:solidFill>
              <a:srgbClr val="00505C">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ource Sans Pro"/>
                <a:ea typeface="+mn-ea"/>
                <a:cs typeface="+mn-cs"/>
              </a:rPr>
              <a:t>Labeled Outcome</a:t>
            </a:r>
          </a:p>
        </p:txBody>
      </p:sp>
      <p:sp>
        <p:nvSpPr>
          <p:cNvPr id="47" name="TextBox 46">
            <a:extLst>
              <a:ext uri="{FF2B5EF4-FFF2-40B4-BE49-F238E27FC236}">
                <a16:creationId xmlns:a16="http://schemas.microsoft.com/office/drawing/2014/main" id="{B1C92EF5-7983-8F6E-4EA3-B0A7367FD6A5}"/>
              </a:ext>
            </a:extLst>
          </p:cNvPr>
          <p:cNvSpPr txBox="1"/>
          <p:nvPr/>
        </p:nvSpPr>
        <p:spPr>
          <a:xfrm>
            <a:off x="4574722" y="3117995"/>
            <a:ext cx="2514588" cy="923330"/>
          </a:xfrm>
          <a:prstGeom prst="rect">
            <a:avLst/>
          </a:prstGeom>
          <a:noFill/>
        </p:spPr>
        <p:txBody>
          <a:bodyPr wrap="square" rtlCol="0">
            <a:spAutoFit/>
          </a:bodyPr>
          <a:lstStyle/>
          <a:p>
            <a:pPr defTabSz="457200"/>
            <a:r>
              <a:rPr lang="en-US" b="1" dirty="0">
                <a:solidFill>
                  <a:srgbClr val="000000"/>
                </a:solidFill>
                <a:latin typeface="Source Sans Pro"/>
              </a:rPr>
              <a:t>Test:</a:t>
            </a:r>
            <a:r>
              <a:rPr lang="en-US" dirty="0">
                <a:solidFill>
                  <a:srgbClr val="000000"/>
                </a:solidFill>
                <a:latin typeface="Source Sans Pro"/>
              </a:rPr>
              <a:t> Make sure the model performs well on unseen data</a:t>
            </a:r>
            <a:endParaRPr lang="en-US" b="1" dirty="0">
              <a:solidFill>
                <a:srgbClr val="000000"/>
              </a:solidFill>
              <a:latin typeface="Source Sans Pro"/>
            </a:endParaRPr>
          </a:p>
        </p:txBody>
      </p:sp>
      <p:sp>
        <p:nvSpPr>
          <p:cNvPr id="48" name="Rectangle 47">
            <a:extLst>
              <a:ext uri="{FF2B5EF4-FFF2-40B4-BE49-F238E27FC236}">
                <a16:creationId xmlns:a16="http://schemas.microsoft.com/office/drawing/2014/main" id="{D229C2B4-63FB-EAB2-D37A-A87C4833C99C}"/>
              </a:ext>
            </a:extLst>
          </p:cNvPr>
          <p:cNvSpPr/>
          <p:nvPr/>
        </p:nvSpPr>
        <p:spPr>
          <a:xfrm>
            <a:off x="7520265" y="1408430"/>
            <a:ext cx="1306702" cy="798689"/>
          </a:xfrm>
          <a:prstGeom prst="rect">
            <a:avLst/>
          </a:prstGeom>
          <a:solidFill>
            <a:srgbClr val="53284F"/>
          </a:solidFill>
          <a:ln w="26425" cap="flat" cmpd="sng" algn="ctr">
            <a:solidFill>
              <a:srgbClr val="53284F">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ource Sans Pro"/>
                <a:ea typeface="+mn-ea"/>
                <a:cs typeface="+mn-cs"/>
              </a:rPr>
              <a:t>Predicted Outcome</a:t>
            </a:r>
          </a:p>
        </p:txBody>
      </p:sp>
      <p:sp>
        <p:nvSpPr>
          <p:cNvPr id="49" name="Rectangle 48">
            <a:extLst>
              <a:ext uri="{FF2B5EF4-FFF2-40B4-BE49-F238E27FC236}">
                <a16:creationId xmlns:a16="http://schemas.microsoft.com/office/drawing/2014/main" id="{8264CF60-6B00-F54E-DF14-E0A617DF195D}"/>
              </a:ext>
            </a:extLst>
          </p:cNvPr>
          <p:cNvSpPr/>
          <p:nvPr/>
        </p:nvSpPr>
        <p:spPr>
          <a:xfrm>
            <a:off x="7520265" y="3187463"/>
            <a:ext cx="1306702" cy="798689"/>
          </a:xfrm>
          <a:prstGeom prst="rect">
            <a:avLst/>
          </a:prstGeom>
          <a:solidFill>
            <a:srgbClr val="53284F"/>
          </a:solidFill>
          <a:ln w="26425" cap="flat" cmpd="sng" algn="ctr">
            <a:solidFill>
              <a:srgbClr val="53284F">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ource Sans Pro"/>
                <a:ea typeface="+mn-ea"/>
                <a:cs typeface="+mn-cs"/>
              </a:rPr>
              <a:t>Predicted Outcome</a:t>
            </a:r>
          </a:p>
        </p:txBody>
      </p:sp>
      <p:sp>
        <p:nvSpPr>
          <p:cNvPr id="50" name="Rectangle 49">
            <a:extLst>
              <a:ext uri="{FF2B5EF4-FFF2-40B4-BE49-F238E27FC236}">
                <a16:creationId xmlns:a16="http://schemas.microsoft.com/office/drawing/2014/main" id="{C3E3F431-7649-A151-1E82-729B26E90E0C}"/>
              </a:ext>
            </a:extLst>
          </p:cNvPr>
          <p:cNvSpPr/>
          <p:nvPr/>
        </p:nvSpPr>
        <p:spPr>
          <a:xfrm>
            <a:off x="1694652" y="4923799"/>
            <a:ext cx="2652889" cy="798689"/>
          </a:xfrm>
          <a:prstGeom prst="rect">
            <a:avLst/>
          </a:prstGeom>
          <a:solidFill>
            <a:srgbClr val="8D3C1E"/>
          </a:solidFill>
          <a:ln w="26425" cap="flat" cmpd="sng" algn="ctr">
            <a:solidFill>
              <a:srgbClr val="8D3C1E">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ource Sans Pro"/>
                <a:ea typeface="+mn-ea"/>
                <a:cs typeface="+mn-cs"/>
              </a:rPr>
              <a:t>Features</a:t>
            </a:r>
          </a:p>
        </p:txBody>
      </p:sp>
      <p:sp>
        <p:nvSpPr>
          <p:cNvPr id="51" name="TextBox 50">
            <a:extLst>
              <a:ext uri="{FF2B5EF4-FFF2-40B4-BE49-F238E27FC236}">
                <a16:creationId xmlns:a16="http://schemas.microsoft.com/office/drawing/2014/main" id="{3FB559A3-FC10-48C6-0F84-BDBE5E5A5F62}"/>
              </a:ext>
            </a:extLst>
          </p:cNvPr>
          <p:cNvSpPr txBox="1"/>
          <p:nvPr/>
        </p:nvSpPr>
        <p:spPr>
          <a:xfrm>
            <a:off x="4574722" y="4861478"/>
            <a:ext cx="2876962" cy="923330"/>
          </a:xfrm>
          <a:prstGeom prst="rect">
            <a:avLst/>
          </a:prstGeom>
          <a:noFill/>
        </p:spPr>
        <p:txBody>
          <a:bodyPr wrap="square" rtlCol="0">
            <a:spAutoFit/>
          </a:bodyPr>
          <a:lstStyle/>
          <a:p>
            <a:pPr defTabSz="457200"/>
            <a:r>
              <a:rPr lang="en-US" b="1" dirty="0">
                <a:solidFill>
                  <a:srgbClr val="000000"/>
                </a:solidFill>
                <a:latin typeface="Source Sans Pro"/>
              </a:rPr>
              <a:t>Implement:</a:t>
            </a:r>
            <a:r>
              <a:rPr lang="en-US" dirty="0">
                <a:solidFill>
                  <a:srgbClr val="000000"/>
                </a:solidFill>
                <a:latin typeface="Source Sans Pro"/>
              </a:rPr>
              <a:t> Use the model on unlabeled data to inform clinical decisions</a:t>
            </a:r>
            <a:endParaRPr lang="en-US" b="1" dirty="0">
              <a:solidFill>
                <a:srgbClr val="000000"/>
              </a:solidFill>
              <a:latin typeface="Source Sans Pro"/>
            </a:endParaRPr>
          </a:p>
        </p:txBody>
      </p:sp>
      <p:sp>
        <p:nvSpPr>
          <p:cNvPr id="52" name="Rectangle 51">
            <a:extLst>
              <a:ext uri="{FF2B5EF4-FFF2-40B4-BE49-F238E27FC236}">
                <a16:creationId xmlns:a16="http://schemas.microsoft.com/office/drawing/2014/main" id="{2E94D2F4-4ED8-984B-BE57-3FA97805C76D}"/>
              </a:ext>
            </a:extLst>
          </p:cNvPr>
          <p:cNvSpPr/>
          <p:nvPr/>
        </p:nvSpPr>
        <p:spPr>
          <a:xfrm>
            <a:off x="7520265" y="4930946"/>
            <a:ext cx="1306702" cy="798689"/>
          </a:xfrm>
          <a:prstGeom prst="rect">
            <a:avLst/>
          </a:prstGeom>
          <a:solidFill>
            <a:srgbClr val="53284F"/>
          </a:solidFill>
          <a:ln w="26425" cap="flat" cmpd="sng" algn="ctr">
            <a:solidFill>
              <a:srgbClr val="53284F">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ource Sans Pro"/>
                <a:ea typeface="+mn-ea"/>
                <a:cs typeface="+mn-cs"/>
              </a:rPr>
              <a:t>Predicted Outcome</a:t>
            </a:r>
          </a:p>
        </p:txBody>
      </p:sp>
      <p:sp>
        <p:nvSpPr>
          <p:cNvPr id="53" name="Rectangle 52">
            <a:extLst>
              <a:ext uri="{FF2B5EF4-FFF2-40B4-BE49-F238E27FC236}">
                <a16:creationId xmlns:a16="http://schemas.microsoft.com/office/drawing/2014/main" id="{88D9DD9B-2DBB-6288-020F-E413376DCDBE}"/>
              </a:ext>
            </a:extLst>
          </p:cNvPr>
          <p:cNvSpPr/>
          <p:nvPr/>
        </p:nvSpPr>
        <p:spPr>
          <a:xfrm>
            <a:off x="9127044" y="4930946"/>
            <a:ext cx="1306702" cy="798689"/>
          </a:xfrm>
          <a:prstGeom prst="rect">
            <a:avLst/>
          </a:prstGeom>
          <a:solidFill>
            <a:srgbClr val="D2C295"/>
          </a:solidFill>
          <a:ln w="26425" cap="flat" cmpd="sng" algn="ctr">
            <a:solidFill>
              <a:srgbClr val="D2C29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ource Sans Pro"/>
                <a:ea typeface="+mn-ea"/>
                <a:cs typeface="+mn-cs"/>
              </a:rPr>
              <a:t>Inform Decision</a:t>
            </a:r>
          </a:p>
        </p:txBody>
      </p:sp>
      <p:sp>
        <p:nvSpPr>
          <p:cNvPr id="54" name="TextBox 53">
            <a:extLst>
              <a:ext uri="{FF2B5EF4-FFF2-40B4-BE49-F238E27FC236}">
                <a16:creationId xmlns:a16="http://schemas.microsoft.com/office/drawing/2014/main" id="{1B43D057-7F7C-9317-D014-86E55104FDCC}"/>
              </a:ext>
            </a:extLst>
          </p:cNvPr>
          <p:cNvSpPr txBox="1"/>
          <p:nvPr/>
        </p:nvSpPr>
        <p:spPr>
          <a:xfrm>
            <a:off x="7932724" y="2459915"/>
            <a:ext cx="2388640" cy="369332"/>
          </a:xfrm>
          <a:prstGeom prst="rect">
            <a:avLst/>
          </a:prstGeom>
          <a:noFill/>
        </p:spPr>
        <p:txBody>
          <a:bodyPr wrap="square" rtlCol="0">
            <a:spAutoFit/>
          </a:bodyPr>
          <a:lstStyle/>
          <a:p>
            <a:pPr defTabSz="457200"/>
            <a:r>
              <a:rPr lang="en-US" dirty="0">
                <a:solidFill>
                  <a:srgbClr val="000000"/>
                </a:solidFill>
                <a:latin typeface="Source Sans Pro"/>
              </a:rPr>
              <a:t>Minimize difference</a:t>
            </a:r>
          </a:p>
        </p:txBody>
      </p:sp>
      <p:sp>
        <p:nvSpPr>
          <p:cNvPr id="55" name="TextBox 54">
            <a:extLst>
              <a:ext uri="{FF2B5EF4-FFF2-40B4-BE49-F238E27FC236}">
                <a16:creationId xmlns:a16="http://schemas.microsoft.com/office/drawing/2014/main" id="{FC7DD898-797E-17EE-85A7-C47934993831}"/>
              </a:ext>
            </a:extLst>
          </p:cNvPr>
          <p:cNvSpPr txBox="1"/>
          <p:nvPr/>
        </p:nvSpPr>
        <p:spPr>
          <a:xfrm>
            <a:off x="8043942" y="4272866"/>
            <a:ext cx="2388640" cy="369332"/>
          </a:xfrm>
          <a:prstGeom prst="rect">
            <a:avLst/>
          </a:prstGeom>
          <a:noFill/>
        </p:spPr>
        <p:txBody>
          <a:bodyPr wrap="square" rtlCol="0">
            <a:spAutoFit/>
          </a:bodyPr>
          <a:lstStyle/>
          <a:p>
            <a:pPr defTabSz="457200"/>
            <a:r>
              <a:rPr lang="en-US" dirty="0">
                <a:solidFill>
                  <a:srgbClr val="000000"/>
                </a:solidFill>
                <a:latin typeface="Source Sans Pro"/>
              </a:rPr>
              <a:t>Verify they’re close</a:t>
            </a:r>
          </a:p>
        </p:txBody>
      </p:sp>
      <p:sp>
        <p:nvSpPr>
          <p:cNvPr id="56" name="Arrow: Right 19">
            <a:extLst>
              <a:ext uri="{FF2B5EF4-FFF2-40B4-BE49-F238E27FC236}">
                <a16:creationId xmlns:a16="http://schemas.microsoft.com/office/drawing/2014/main" id="{21174738-0782-770E-2D95-E4A29F26361E}"/>
              </a:ext>
            </a:extLst>
          </p:cNvPr>
          <p:cNvSpPr/>
          <p:nvPr/>
        </p:nvSpPr>
        <p:spPr>
          <a:xfrm>
            <a:off x="8826967" y="5075854"/>
            <a:ext cx="300077" cy="511138"/>
          </a:xfrm>
          <a:prstGeom prst="rightArrow">
            <a:avLst/>
          </a:prstGeom>
          <a:solidFill>
            <a:srgbClr val="000000"/>
          </a:solidFill>
          <a:ln w="9525" cap="flat" cmpd="sng" algn="ctr">
            <a:solidFill>
              <a:srgbClr val="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ource Sans Pro"/>
              <a:ea typeface="+mn-ea"/>
              <a:cs typeface="+mn-cs"/>
            </a:endParaRPr>
          </a:p>
        </p:txBody>
      </p:sp>
    </p:spTree>
    <p:extLst>
      <p:ext uri="{BB962C8B-B14F-4D97-AF65-F5344CB8AC3E}">
        <p14:creationId xmlns:p14="http://schemas.microsoft.com/office/powerpoint/2010/main" val="12244762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4" grpId="0"/>
      <p:bldP spid="45" grpId="0" animBg="1"/>
      <p:bldP spid="46" grpId="0" animBg="1"/>
      <p:bldP spid="47" grpId="0"/>
      <p:bldP spid="48" grpId="0" animBg="1"/>
      <p:bldP spid="49" grpId="0" animBg="1"/>
      <p:bldP spid="50" grpId="0" animBg="1"/>
      <p:bldP spid="51" grpId="0"/>
      <p:bldP spid="52" grpId="0" animBg="1"/>
      <p:bldP spid="53" grpId="0" animBg="1"/>
      <p:bldP spid="54" grpId="0"/>
      <p:bldP spid="55" grpId="0"/>
      <p:bldP spid="5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97D19-CA37-F19B-B54C-B28CC3F246B6}"/>
              </a:ext>
            </a:extLst>
          </p:cNvPr>
          <p:cNvSpPr>
            <a:spLocks noGrp="1"/>
          </p:cNvSpPr>
          <p:nvPr>
            <p:ph type="title"/>
          </p:nvPr>
        </p:nvSpPr>
        <p:spPr/>
        <p:txBody>
          <a:bodyPr/>
          <a:lstStyle/>
          <a:p>
            <a:r>
              <a:rPr lang="en-US" dirty="0"/>
              <a:t>Why does heterogeneity matter?</a:t>
            </a:r>
          </a:p>
        </p:txBody>
      </p:sp>
      <p:sp>
        <p:nvSpPr>
          <p:cNvPr id="3" name="Content Placeholder 2">
            <a:extLst>
              <a:ext uri="{FF2B5EF4-FFF2-40B4-BE49-F238E27FC236}">
                <a16:creationId xmlns:a16="http://schemas.microsoft.com/office/drawing/2014/main" id="{CE942158-D840-0DFD-3F62-C836A4E2108F}"/>
              </a:ext>
            </a:extLst>
          </p:cNvPr>
          <p:cNvSpPr>
            <a:spLocks noGrp="1"/>
          </p:cNvSpPr>
          <p:nvPr>
            <p:ph idx="1"/>
          </p:nvPr>
        </p:nvSpPr>
        <p:spPr>
          <a:xfrm>
            <a:off x="838200" y="1825625"/>
            <a:ext cx="6404429" cy="4351338"/>
          </a:xfrm>
        </p:spPr>
        <p:txBody>
          <a:bodyPr/>
          <a:lstStyle/>
          <a:p>
            <a:pPr>
              <a:spcAft>
                <a:spcPts val="600"/>
              </a:spcAft>
            </a:pPr>
            <a:r>
              <a:rPr lang="en-US" dirty="0"/>
              <a:t>Traditional decision-analytic models focus on </a:t>
            </a:r>
            <a:r>
              <a:rPr lang="en-US" b="1" dirty="0"/>
              <a:t>average outcomes</a:t>
            </a:r>
            <a:endParaRPr lang="en-US" dirty="0"/>
          </a:p>
          <a:p>
            <a:pPr>
              <a:spcAft>
                <a:spcPts val="600"/>
              </a:spcAft>
            </a:pPr>
            <a:r>
              <a:rPr lang="en-US" dirty="0"/>
              <a:t>Increased interest in </a:t>
            </a:r>
            <a:r>
              <a:rPr lang="en-US" b="1" dirty="0"/>
              <a:t>distributional outcomes</a:t>
            </a:r>
            <a:r>
              <a:rPr lang="en-US" dirty="0"/>
              <a:t> across heterogeneous populations</a:t>
            </a:r>
          </a:p>
          <a:p>
            <a:pPr lvl="1">
              <a:spcAft>
                <a:spcPts val="600"/>
              </a:spcAft>
            </a:pPr>
            <a:r>
              <a:rPr lang="en-US" dirty="0"/>
              <a:t>Enable targeted intervention</a:t>
            </a:r>
          </a:p>
          <a:p>
            <a:pPr lvl="1">
              <a:spcAft>
                <a:spcPts val="600"/>
              </a:spcAft>
            </a:pPr>
            <a:r>
              <a:rPr lang="en-US" dirty="0"/>
              <a:t>Inform equity-related impact</a:t>
            </a:r>
          </a:p>
          <a:p>
            <a:pPr lvl="1">
              <a:spcAft>
                <a:spcPts val="600"/>
              </a:spcAft>
            </a:pPr>
            <a:r>
              <a:rPr lang="en-US" i="1" dirty="0"/>
              <a:t>Can also improve estimation of aggregate outcomes!</a:t>
            </a:r>
          </a:p>
          <a:p>
            <a:pPr lvl="1"/>
            <a:endParaRPr lang="en-US" dirty="0"/>
          </a:p>
        </p:txBody>
      </p:sp>
      <p:pic>
        <p:nvPicPr>
          <p:cNvPr id="1026" name="Picture 2">
            <a:extLst>
              <a:ext uri="{FF2B5EF4-FFF2-40B4-BE49-F238E27FC236}">
                <a16:creationId xmlns:a16="http://schemas.microsoft.com/office/drawing/2014/main" id="{C82AE0E4-1867-8696-01BA-797A3CF300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067" t="9931" r="16631" b="10688"/>
          <a:stretch/>
        </p:blipFill>
        <p:spPr bwMode="auto">
          <a:xfrm>
            <a:off x="7305750" y="1825625"/>
            <a:ext cx="4799164" cy="37737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7A8B703-358E-1D5F-05F6-1E0B4CB227AF}"/>
              </a:ext>
            </a:extLst>
          </p:cNvPr>
          <p:cNvSpPr txBox="1"/>
          <p:nvPr/>
        </p:nvSpPr>
        <p:spPr>
          <a:xfrm>
            <a:off x="9064171" y="5595777"/>
            <a:ext cx="1915886" cy="276999"/>
          </a:xfrm>
          <a:prstGeom prst="rect">
            <a:avLst/>
          </a:prstGeom>
          <a:noFill/>
        </p:spPr>
        <p:txBody>
          <a:bodyPr wrap="square" rtlCol="0">
            <a:spAutoFit/>
          </a:bodyPr>
          <a:lstStyle/>
          <a:p>
            <a:r>
              <a:rPr lang="en-US" sz="1200" dirty="0"/>
              <a:t>Source: </a:t>
            </a:r>
            <a:r>
              <a:rPr lang="en-US" sz="1200" dirty="0" err="1">
                <a:hlinkClick r:id="rId4"/>
              </a:rPr>
              <a:t>pmlive.com</a:t>
            </a:r>
            <a:endParaRPr lang="en-US" sz="1200" dirty="0"/>
          </a:p>
        </p:txBody>
      </p:sp>
    </p:spTree>
    <p:extLst>
      <p:ext uri="{BB962C8B-B14F-4D97-AF65-F5344CB8AC3E}">
        <p14:creationId xmlns:p14="http://schemas.microsoft.com/office/powerpoint/2010/main" val="33331103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477A3-8DFB-4598-B2C7-4E338552EE9A}"/>
              </a:ext>
            </a:extLst>
          </p:cNvPr>
          <p:cNvSpPr>
            <a:spLocks noGrp="1"/>
          </p:cNvSpPr>
          <p:nvPr>
            <p:ph type="title"/>
          </p:nvPr>
        </p:nvSpPr>
        <p:spPr/>
        <p:txBody>
          <a:bodyPr/>
          <a:lstStyle/>
          <a:p>
            <a:r>
              <a:rPr lang="en-US" dirty="0">
                <a:solidFill>
                  <a:srgbClr val="FF0000"/>
                </a:solidFill>
              </a:rPr>
              <a:t>Zooming out</a:t>
            </a:r>
          </a:p>
        </p:txBody>
      </p:sp>
      <p:sp>
        <p:nvSpPr>
          <p:cNvPr id="17" name="TextBox 16">
            <a:extLst>
              <a:ext uri="{FF2B5EF4-FFF2-40B4-BE49-F238E27FC236}">
                <a16:creationId xmlns:a16="http://schemas.microsoft.com/office/drawing/2014/main" id="{83BDE6E0-9343-4EAA-9379-40A2D2D922E0}"/>
              </a:ext>
            </a:extLst>
          </p:cNvPr>
          <p:cNvSpPr txBox="1"/>
          <p:nvPr/>
        </p:nvSpPr>
        <p:spPr>
          <a:xfrm>
            <a:off x="662501" y="3066909"/>
            <a:ext cx="4288807" cy="707886"/>
          </a:xfrm>
          <a:prstGeom prst="rect">
            <a:avLst/>
          </a:prstGeom>
          <a:noFill/>
        </p:spPr>
        <p:txBody>
          <a:bodyPr wrap="square" rtlCol="0">
            <a:spAutoFit/>
          </a:bodyPr>
          <a:lstStyle/>
          <a:p>
            <a:r>
              <a:rPr lang="en-US" sz="2000" dirty="0"/>
              <a:t>How does the prediction model fit into the clinical </a:t>
            </a:r>
            <a:r>
              <a:rPr lang="en-US" sz="2000" b="1" dirty="0"/>
              <a:t>workflow</a:t>
            </a:r>
            <a:r>
              <a:rPr lang="en-US" sz="2000" dirty="0"/>
              <a:t>?</a:t>
            </a:r>
          </a:p>
        </p:txBody>
      </p:sp>
      <p:sp>
        <p:nvSpPr>
          <p:cNvPr id="18" name="TextBox 17">
            <a:extLst>
              <a:ext uri="{FF2B5EF4-FFF2-40B4-BE49-F238E27FC236}">
                <a16:creationId xmlns:a16="http://schemas.microsoft.com/office/drawing/2014/main" id="{1AE2F755-C32E-4060-BD14-F620CB50117E}"/>
              </a:ext>
            </a:extLst>
          </p:cNvPr>
          <p:cNvSpPr txBox="1"/>
          <p:nvPr/>
        </p:nvSpPr>
        <p:spPr>
          <a:xfrm>
            <a:off x="685046" y="1355464"/>
            <a:ext cx="4288807" cy="707886"/>
          </a:xfrm>
          <a:prstGeom prst="rect">
            <a:avLst/>
          </a:prstGeom>
          <a:noFill/>
        </p:spPr>
        <p:txBody>
          <a:bodyPr wrap="square" rtlCol="0">
            <a:spAutoFit/>
          </a:bodyPr>
          <a:lstStyle/>
          <a:p>
            <a:r>
              <a:rPr lang="en-US" sz="2000" dirty="0"/>
              <a:t>How do we evaluate the </a:t>
            </a:r>
            <a:r>
              <a:rPr lang="en-US" sz="2000" b="1" dirty="0"/>
              <a:t>potential</a:t>
            </a:r>
            <a:r>
              <a:rPr lang="en-US" sz="2000" dirty="0"/>
              <a:t> </a:t>
            </a:r>
            <a:r>
              <a:rPr lang="en-US" sz="2000" b="1" dirty="0"/>
              <a:t>value</a:t>
            </a:r>
            <a:r>
              <a:rPr lang="en-US" sz="2000" dirty="0"/>
              <a:t> of the prediction model?</a:t>
            </a:r>
          </a:p>
        </p:txBody>
      </p:sp>
      <p:sp>
        <p:nvSpPr>
          <p:cNvPr id="19" name="TextBox 18">
            <a:extLst>
              <a:ext uri="{FF2B5EF4-FFF2-40B4-BE49-F238E27FC236}">
                <a16:creationId xmlns:a16="http://schemas.microsoft.com/office/drawing/2014/main" id="{DAEE01AA-9C0D-425A-BF33-02B01EB383FE}"/>
              </a:ext>
            </a:extLst>
          </p:cNvPr>
          <p:cNvSpPr txBox="1"/>
          <p:nvPr/>
        </p:nvSpPr>
        <p:spPr>
          <a:xfrm>
            <a:off x="662502" y="4794490"/>
            <a:ext cx="4574443" cy="707886"/>
          </a:xfrm>
          <a:prstGeom prst="rect">
            <a:avLst/>
          </a:prstGeom>
          <a:noFill/>
        </p:spPr>
        <p:txBody>
          <a:bodyPr wrap="square" rtlCol="0">
            <a:spAutoFit/>
          </a:bodyPr>
          <a:lstStyle/>
          <a:p>
            <a:r>
              <a:rPr lang="en-US" sz="2000" dirty="0"/>
              <a:t>How do we design for maximal </a:t>
            </a:r>
            <a:r>
              <a:rPr lang="en-US" sz="2000" b="1" dirty="0"/>
              <a:t>utility</a:t>
            </a:r>
            <a:r>
              <a:rPr lang="en-US" sz="2000" dirty="0"/>
              <a:t> (rather than just predictive ability)?</a:t>
            </a:r>
          </a:p>
        </p:txBody>
      </p:sp>
      <p:sp>
        <p:nvSpPr>
          <p:cNvPr id="43" name="Rectangle 42">
            <a:extLst>
              <a:ext uri="{FF2B5EF4-FFF2-40B4-BE49-F238E27FC236}">
                <a16:creationId xmlns:a16="http://schemas.microsoft.com/office/drawing/2014/main" id="{6B1B3A3D-2B3E-EA79-51BB-8277B72278E0}"/>
              </a:ext>
            </a:extLst>
          </p:cNvPr>
          <p:cNvSpPr/>
          <p:nvPr/>
        </p:nvSpPr>
        <p:spPr>
          <a:xfrm>
            <a:off x="10006213" y="2684768"/>
            <a:ext cx="1712498" cy="905241"/>
          </a:xfrm>
          <a:prstGeom prst="rect">
            <a:avLst/>
          </a:prstGeom>
          <a:gradFill rotWithShape="1">
            <a:gsLst>
              <a:gs pos="0">
                <a:srgbClr val="000000">
                  <a:shade val="70000"/>
                  <a:satMod val="150000"/>
                </a:srgbClr>
              </a:gs>
              <a:gs pos="34000">
                <a:srgbClr val="000000">
                  <a:shade val="70000"/>
                  <a:satMod val="140000"/>
                </a:srgbClr>
              </a:gs>
              <a:gs pos="70000">
                <a:srgbClr val="000000">
                  <a:tint val="100000"/>
                  <a:shade val="90000"/>
                  <a:satMod val="140000"/>
                </a:srgbClr>
              </a:gs>
              <a:gs pos="100000">
                <a:srgbClr val="000000">
                  <a:tint val="100000"/>
                  <a:shade val="100000"/>
                  <a:satMod val="100000"/>
                </a:srgbClr>
              </a:gs>
            </a:gsLst>
            <a:path path="circle">
              <a:fillToRect l="100000" t="100000" r="100000" b="100000"/>
            </a:path>
          </a:gradFill>
          <a:ln w="9525" cap="flat" cmpd="sng" algn="ctr">
            <a:solidFill>
              <a:srgbClr val="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ource Sans Pro"/>
                <a:ea typeface="+mn-ea"/>
                <a:cs typeface="+mn-cs"/>
              </a:rPr>
              <a:t>Outcome</a:t>
            </a:r>
          </a:p>
        </p:txBody>
      </p:sp>
      <p:sp>
        <p:nvSpPr>
          <p:cNvPr id="44" name="Arrow: Right 21">
            <a:extLst>
              <a:ext uri="{FF2B5EF4-FFF2-40B4-BE49-F238E27FC236}">
                <a16:creationId xmlns:a16="http://schemas.microsoft.com/office/drawing/2014/main" id="{41D044B1-6B8C-CE65-0E58-9BF7D51166F2}"/>
              </a:ext>
            </a:extLst>
          </p:cNvPr>
          <p:cNvSpPr/>
          <p:nvPr/>
        </p:nvSpPr>
        <p:spPr>
          <a:xfrm>
            <a:off x="5447017" y="2684768"/>
            <a:ext cx="4559195" cy="905241"/>
          </a:xfrm>
          <a:prstGeom prst="rightArrow">
            <a:avLst/>
          </a:prstGeom>
          <a:solidFill>
            <a:srgbClr val="175E54"/>
          </a:solidFill>
          <a:ln w="9525" cap="flat" cmpd="sng" algn="ctr">
            <a:noFill/>
            <a:prstDash val="solid"/>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ource Sans Pro"/>
                <a:ea typeface="+mn-ea"/>
                <a:cs typeface="+mn-cs"/>
              </a:rPr>
              <a:t>Clinical workflow</a:t>
            </a:r>
          </a:p>
        </p:txBody>
      </p:sp>
      <p:sp>
        <p:nvSpPr>
          <p:cNvPr id="45" name="Rectangle 44">
            <a:extLst>
              <a:ext uri="{FF2B5EF4-FFF2-40B4-BE49-F238E27FC236}">
                <a16:creationId xmlns:a16="http://schemas.microsoft.com/office/drawing/2014/main" id="{2C94D027-DC1A-EB26-AABE-2E337243AC72}"/>
              </a:ext>
            </a:extLst>
          </p:cNvPr>
          <p:cNvSpPr/>
          <p:nvPr/>
        </p:nvSpPr>
        <p:spPr>
          <a:xfrm>
            <a:off x="7809609" y="2906736"/>
            <a:ext cx="1188720" cy="457200"/>
          </a:xfrm>
          <a:prstGeom prst="rect">
            <a:avLst/>
          </a:prstGeom>
          <a:solidFill>
            <a:srgbClr val="D2C295"/>
          </a:solidFill>
          <a:ln w="264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ource Sans Pro"/>
                <a:ea typeface="+mn-ea"/>
                <a:cs typeface="+mn-cs"/>
              </a:rPr>
              <a:t>Decision</a:t>
            </a:r>
          </a:p>
        </p:txBody>
      </p:sp>
      <p:cxnSp>
        <p:nvCxnSpPr>
          <p:cNvPr id="46" name="Straight Arrow Connector 45">
            <a:extLst>
              <a:ext uri="{FF2B5EF4-FFF2-40B4-BE49-F238E27FC236}">
                <a16:creationId xmlns:a16="http://schemas.microsoft.com/office/drawing/2014/main" id="{D57ED1D1-8B9A-843C-8290-F36B2FA4B5AB}"/>
              </a:ext>
            </a:extLst>
          </p:cNvPr>
          <p:cNvCxnSpPr>
            <a:cxnSpLocks/>
          </p:cNvCxnSpPr>
          <p:nvPr/>
        </p:nvCxnSpPr>
        <p:spPr>
          <a:xfrm>
            <a:off x="6881112" y="3358696"/>
            <a:ext cx="0" cy="597886"/>
          </a:xfrm>
          <a:prstGeom prst="straightConnector1">
            <a:avLst/>
          </a:prstGeom>
          <a:noFill/>
          <a:ln w="38100" cap="flat" cmpd="sng" algn="ctr">
            <a:solidFill>
              <a:srgbClr val="000000"/>
            </a:solidFill>
            <a:prstDash val="solid"/>
            <a:tailEnd type="triangle"/>
          </a:ln>
          <a:effectLst/>
        </p:spPr>
      </p:cxnSp>
      <p:cxnSp>
        <p:nvCxnSpPr>
          <p:cNvPr id="47" name="Straight Arrow Connector 46">
            <a:extLst>
              <a:ext uri="{FF2B5EF4-FFF2-40B4-BE49-F238E27FC236}">
                <a16:creationId xmlns:a16="http://schemas.microsoft.com/office/drawing/2014/main" id="{588B9536-2BEC-43EC-57DA-FE9E31254EC3}"/>
              </a:ext>
            </a:extLst>
          </p:cNvPr>
          <p:cNvCxnSpPr>
            <a:cxnSpLocks/>
            <a:endCxn id="45" idx="2"/>
          </p:cNvCxnSpPr>
          <p:nvPr/>
        </p:nvCxnSpPr>
        <p:spPr>
          <a:xfrm flipV="1">
            <a:off x="8400159" y="3363936"/>
            <a:ext cx="3810" cy="608443"/>
          </a:xfrm>
          <a:prstGeom prst="straightConnector1">
            <a:avLst/>
          </a:prstGeom>
          <a:noFill/>
          <a:ln w="38100" cap="flat" cmpd="sng" algn="ctr">
            <a:solidFill>
              <a:srgbClr val="000000"/>
            </a:solidFill>
            <a:prstDash val="solid"/>
            <a:tailEnd type="triangle"/>
          </a:ln>
          <a:effectLst/>
        </p:spPr>
      </p:cxnSp>
      <p:sp>
        <p:nvSpPr>
          <p:cNvPr id="48" name="Rectangle 47">
            <a:extLst>
              <a:ext uri="{FF2B5EF4-FFF2-40B4-BE49-F238E27FC236}">
                <a16:creationId xmlns:a16="http://schemas.microsoft.com/office/drawing/2014/main" id="{BA9E8921-6AD4-E06B-21B2-3956DC45BC49}"/>
              </a:ext>
            </a:extLst>
          </p:cNvPr>
          <p:cNvSpPr/>
          <p:nvPr/>
        </p:nvSpPr>
        <p:spPr>
          <a:xfrm>
            <a:off x="5613208" y="1192747"/>
            <a:ext cx="1188720" cy="457200"/>
          </a:xfrm>
          <a:prstGeom prst="rect">
            <a:avLst/>
          </a:prstGeom>
          <a:solidFill>
            <a:srgbClr val="8D3C1E"/>
          </a:solidFill>
          <a:ln w="264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ource Sans Pro"/>
                <a:ea typeface="+mn-ea"/>
                <a:cs typeface="+mn-cs"/>
              </a:rPr>
              <a:t>Features</a:t>
            </a:r>
          </a:p>
        </p:txBody>
      </p:sp>
      <p:sp>
        <p:nvSpPr>
          <p:cNvPr id="49" name="Rectangle 48">
            <a:extLst>
              <a:ext uri="{FF2B5EF4-FFF2-40B4-BE49-F238E27FC236}">
                <a16:creationId xmlns:a16="http://schemas.microsoft.com/office/drawing/2014/main" id="{0205E068-2D69-8F05-A525-0571F045F1D2}"/>
              </a:ext>
            </a:extLst>
          </p:cNvPr>
          <p:cNvSpPr/>
          <p:nvPr/>
        </p:nvSpPr>
        <p:spPr>
          <a:xfrm>
            <a:off x="7040815" y="1203304"/>
            <a:ext cx="1371600" cy="457200"/>
          </a:xfrm>
          <a:prstGeom prst="rect">
            <a:avLst/>
          </a:prstGeom>
          <a:solidFill>
            <a:srgbClr val="53284F"/>
          </a:solidFill>
          <a:ln w="264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ource Sans Pro"/>
                <a:ea typeface="+mn-ea"/>
                <a:cs typeface="+mn-cs"/>
              </a:rPr>
              <a:t>Prediction</a:t>
            </a:r>
          </a:p>
        </p:txBody>
      </p:sp>
      <p:cxnSp>
        <p:nvCxnSpPr>
          <p:cNvPr id="50" name="Straight Arrow Connector 49">
            <a:extLst>
              <a:ext uri="{FF2B5EF4-FFF2-40B4-BE49-F238E27FC236}">
                <a16:creationId xmlns:a16="http://schemas.microsoft.com/office/drawing/2014/main" id="{E8100F9B-508F-933F-3EE2-D4440BA4AAA6}"/>
              </a:ext>
            </a:extLst>
          </p:cNvPr>
          <p:cNvCxnSpPr>
            <a:cxnSpLocks/>
            <a:stCxn id="48" idx="3"/>
            <a:endCxn id="49" idx="1"/>
          </p:cNvCxnSpPr>
          <p:nvPr/>
        </p:nvCxnSpPr>
        <p:spPr>
          <a:xfrm>
            <a:off x="6801928" y="1421347"/>
            <a:ext cx="238887" cy="10557"/>
          </a:xfrm>
          <a:prstGeom prst="straightConnector1">
            <a:avLst/>
          </a:prstGeom>
          <a:noFill/>
          <a:ln w="38100" cap="flat" cmpd="sng" algn="ctr">
            <a:solidFill>
              <a:srgbClr val="000000"/>
            </a:solidFill>
            <a:prstDash val="solid"/>
            <a:tailEnd type="triangle"/>
          </a:ln>
          <a:effectLst/>
        </p:spPr>
      </p:cxnSp>
      <p:sp>
        <p:nvSpPr>
          <p:cNvPr id="51" name="Equals 3">
            <a:extLst>
              <a:ext uri="{FF2B5EF4-FFF2-40B4-BE49-F238E27FC236}">
                <a16:creationId xmlns:a16="http://schemas.microsoft.com/office/drawing/2014/main" id="{B9C2BAE8-5622-FB18-DAF0-D2831E9B41E0}"/>
              </a:ext>
            </a:extLst>
          </p:cNvPr>
          <p:cNvSpPr/>
          <p:nvPr/>
        </p:nvSpPr>
        <p:spPr>
          <a:xfrm>
            <a:off x="8641157" y="1571439"/>
            <a:ext cx="914115" cy="517552"/>
          </a:xfrm>
          <a:prstGeom prst="mathEqual">
            <a:avLst/>
          </a:prstGeom>
          <a:gradFill rotWithShape="1">
            <a:gsLst>
              <a:gs pos="0">
                <a:srgbClr val="000000">
                  <a:shade val="70000"/>
                  <a:satMod val="150000"/>
                </a:srgbClr>
              </a:gs>
              <a:gs pos="34000">
                <a:srgbClr val="000000">
                  <a:shade val="70000"/>
                  <a:satMod val="140000"/>
                </a:srgbClr>
              </a:gs>
              <a:gs pos="70000">
                <a:srgbClr val="000000">
                  <a:tint val="100000"/>
                  <a:shade val="90000"/>
                  <a:satMod val="140000"/>
                </a:srgbClr>
              </a:gs>
              <a:gs pos="100000">
                <a:srgbClr val="000000">
                  <a:tint val="100000"/>
                  <a:shade val="100000"/>
                  <a:satMod val="100000"/>
                </a:srgbClr>
              </a:gs>
            </a:gsLst>
            <a:path path="circle">
              <a:fillToRect l="100000" t="100000" r="100000" b="100000"/>
            </a:path>
          </a:gradFill>
          <a:ln w="9525" cap="flat" cmpd="sng" algn="ctr">
            <a:solidFill>
              <a:srgbClr val="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ource Sans Pro"/>
              <a:ea typeface="+mn-ea"/>
              <a:cs typeface="+mn-cs"/>
            </a:endParaRPr>
          </a:p>
        </p:txBody>
      </p:sp>
      <p:pic>
        <p:nvPicPr>
          <p:cNvPr id="52" name="Picture 6" descr="Image result for question mark">
            <a:extLst>
              <a:ext uri="{FF2B5EF4-FFF2-40B4-BE49-F238E27FC236}">
                <a16:creationId xmlns:a16="http://schemas.microsoft.com/office/drawing/2014/main" id="{37781D06-9E1E-37A4-3F69-59F5D0C91F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3977" y="891840"/>
            <a:ext cx="668474" cy="668474"/>
          </a:xfrm>
          <a:prstGeom prst="rect">
            <a:avLst/>
          </a:prstGeom>
          <a:noFill/>
          <a:extLst>
            <a:ext uri="{909E8E84-426E-40DD-AFC4-6F175D3DCCD1}">
              <a14:hiddenFill xmlns:a14="http://schemas.microsoft.com/office/drawing/2010/main">
                <a:solidFill>
                  <a:srgbClr val="FFFFFF"/>
                </a:solidFill>
              </a14:hiddenFill>
            </a:ext>
          </a:extLst>
        </p:spPr>
      </p:pic>
      <p:sp>
        <p:nvSpPr>
          <p:cNvPr id="53" name="Rectangle 52">
            <a:extLst>
              <a:ext uri="{FF2B5EF4-FFF2-40B4-BE49-F238E27FC236}">
                <a16:creationId xmlns:a16="http://schemas.microsoft.com/office/drawing/2014/main" id="{F3295B16-0A88-101B-0978-91119D365A20}"/>
              </a:ext>
            </a:extLst>
          </p:cNvPr>
          <p:cNvSpPr/>
          <p:nvPr/>
        </p:nvSpPr>
        <p:spPr>
          <a:xfrm>
            <a:off x="6303632" y="3633829"/>
            <a:ext cx="1188720" cy="457200"/>
          </a:xfrm>
          <a:prstGeom prst="rect">
            <a:avLst/>
          </a:prstGeom>
          <a:solidFill>
            <a:srgbClr val="8D3C1E"/>
          </a:solidFill>
          <a:ln w="264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ource Sans Pro"/>
                <a:ea typeface="+mn-ea"/>
                <a:cs typeface="+mn-cs"/>
              </a:rPr>
              <a:t>Features</a:t>
            </a:r>
          </a:p>
        </p:txBody>
      </p:sp>
      <p:sp>
        <p:nvSpPr>
          <p:cNvPr id="54" name="Rectangle 53">
            <a:extLst>
              <a:ext uri="{FF2B5EF4-FFF2-40B4-BE49-F238E27FC236}">
                <a16:creationId xmlns:a16="http://schemas.microsoft.com/office/drawing/2014/main" id="{6DA252C4-6611-B958-B540-0B5E317742FB}"/>
              </a:ext>
            </a:extLst>
          </p:cNvPr>
          <p:cNvSpPr/>
          <p:nvPr/>
        </p:nvSpPr>
        <p:spPr>
          <a:xfrm>
            <a:off x="7731239" y="3644386"/>
            <a:ext cx="1371600" cy="457200"/>
          </a:xfrm>
          <a:prstGeom prst="rect">
            <a:avLst/>
          </a:prstGeom>
          <a:solidFill>
            <a:srgbClr val="53284F"/>
          </a:solidFill>
          <a:ln w="264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ource Sans Pro"/>
                <a:ea typeface="+mn-ea"/>
                <a:cs typeface="+mn-cs"/>
              </a:rPr>
              <a:t>Prediction</a:t>
            </a:r>
          </a:p>
        </p:txBody>
      </p:sp>
      <p:cxnSp>
        <p:nvCxnSpPr>
          <p:cNvPr id="55" name="Straight Arrow Connector 54">
            <a:extLst>
              <a:ext uri="{FF2B5EF4-FFF2-40B4-BE49-F238E27FC236}">
                <a16:creationId xmlns:a16="http://schemas.microsoft.com/office/drawing/2014/main" id="{0F0AEB7C-1885-CDDE-7DA7-D1B6C462438C}"/>
              </a:ext>
            </a:extLst>
          </p:cNvPr>
          <p:cNvCxnSpPr>
            <a:cxnSpLocks/>
            <a:stCxn id="53" idx="3"/>
            <a:endCxn id="54" idx="1"/>
          </p:cNvCxnSpPr>
          <p:nvPr/>
        </p:nvCxnSpPr>
        <p:spPr>
          <a:xfrm>
            <a:off x="7492352" y="3862429"/>
            <a:ext cx="238887" cy="10557"/>
          </a:xfrm>
          <a:prstGeom prst="straightConnector1">
            <a:avLst/>
          </a:prstGeom>
          <a:noFill/>
          <a:ln w="38100" cap="flat" cmpd="sng" algn="ctr">
            <a:solidFill>
              <a:srgbClr val="000000"/>
            </a:solidFill>
            <a:prstDash val="solid"/>
            <a:tailEnd type="triangle"/>
          </a:ln>
          <a:effectLst/>
        </p:spPr>
      </p:cxnSp>
      <p:sp>
        <p:nvSpPr>
          <p:cNvPr id="56" name="Rectangle 55">
            <a:extLst>
              <a:ext uri="{FF2B5EF4-FFF2-40B4-BE49-F238E27FC236}">
                <a16:creationId xmlns:a16="http://schemas.microsoft.com/office/drawing/2014/main" id="{9D699441-2E59-8AD5-0260-60F102519631}"/>
              </a:ext>
            </a:extLst>
          </p:cNvPr>
          <p:cNvSpPr/>
          <p:nvPr/>
        </p:nvSpPr>
        <p:spPr>
          <a:xfrm>
            <a:off x="7132255" y="1830215"/>
            <a:ext cx="1188720" cy="457200"/>
          </a:xfrm>
          <a:prstGeom prst="rect">
            <a:avLst/>
          </a:prstGeom>
          <a:solidFill>
            <a:srgbClr val="D2C295"/>
          </a:solidFill>
          <a:ln w="264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ource Sans Pro"/>
                <a:ea typeface="+mn-ea"/>
                <a:cs typeface="+mn-cs"/>
              </a:rPr>
              <a:t>Decision</a:t>
            </a:r>
          </a:p>
        </p:txBody>
      </p:sp>
      <p:cxnSp>
        <p:nvCxnSpPr>
          <p:cNvPr id="57" name="Straight Arrow Connector 56">
            <a:extLst>
              <a:ext uri="{FF2B5EF4-FFF2-40B4-BE49-F238E27FC236}">
                <a16:creationId xmlns:a16="http://schemas.microsoft.com/office/drawing/2014/main" id="{C645C858-AB11-CFF8-400E-61A01D67D3AB}"/>
              </a:ext>
            </a:extLst>
          </p:cNvPr>
          <p:cNvCxnSpPr>
            <a:cxnSpLocks/>
            <a:stCxn id="49" idx="2"/>
            <a:endCxn id="56" idx="0"/>
          </p:cNvCxnSpPr>
          <p:nvPr/>
        </p:nvCxnSpPr>
        <p:spPr>
          <a:xfrm>
            <a:off x="7726615" y="1660504"/>
            <a:ext cx="0" cy="169711"/>
          </a:xfrm>
          <a:prstGeom prst="straightConnector1">
            <a:avLst/>
          </a:prstGeom>
          <a:noFill/>
          <a:ln w="38100" cap="flat" cmpd="sng" algn="ctr">
            <a:solidFill>
              <a:srgbClr val="000000"/>
            </a:solidFill>
            <a:prstDash val="solid"/>
            <a:tailEnd type="triangle"/>
          </a:ln>
          <a:effectLst/>
        </p:spPr>
      </p:cxnSp>
      <p:pic>
        <p:nvPicPr>
          <p:cNvPr id="58" name="Picture 57">
            <a:extLst>
              <a:ext uri="{FF2B5EF4-FFF2-40B4-BE49-F238E27FC236}">
                <a16:creationId xmlns:a16="http://schemas.microsoft.com/office/drawing/2014/main" id="{79965E04-6113-11F4-9406-C0F9CAA14657}"/>
              </a:ext>
            </a:extLst>
          </p:cNvPr>
          <p:cNvPicPr>
            <a:picLocks noChangeAspect="1"/>
          </p:cNvPicPr>
          <p:nvPr/>
        </p:nvPicPr>
        <p:blipFill>
          <a:blip r:embed="rId4"/>
          <a:stretch>
            <a:fillRect/>
          </a:stretch>
        </p:blipFill>
        <p:spPr>
          <a:xfrm>
            <a:off x="9617995" y="1165377"/>
            <a:ext cx="1422967" cy="921760"/>
          </a:xfrm>
          <a:prstGeom prst="rect">
            <a:avLst/>
          </a:prstGeom>
        </p:spPr>
      </p:pic>
      <p:pic>
        <p:nvPicPr>
          <p:cNvPr id="59" name="Picture 8" descr="Image result for parabola graph">
            <a:extLst>
              <a:ext uri="{FF2B5EF4-FFF2-40B4-BE49-F238E27FC236}">
                <a16:creationId xmlns:a16="http://schemas.microsoft.com/office/drawing/2014/main" id="{F28804BD-C90A-73FD-BFF2-87BD31E4FC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2255" y="4594730"/>
            <a:ext cx="1422967" cy="1390826"/>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a:extLst>
              <a:ext uri="{FF2B5EF4-FFF2-40B4-BE49-F238E27FC236}">
                <a16:creationId xmlns:a16="http://schemas.microsoft.com/office/drawing/2014/main" id="{E4E44804-D452-EF13-F0C1-D08B609E46B9}"/>
              </a:ext>
            </a:extLst>
          </p:cNvPr>
          <p:cNvPicPr>
            <a:picLocks noChangeAspect="1"/>
          </p:cNvPicPr>
          <p:nvPr/>
        </p:nvPicPr>
        <p:blipFill>
          <a:blip r:embed="rId4"/>
          <a:stretch>
            <a:fillRect/>
          </a:stretch>
        </p:blipFill>
        <p:spPr>
          <a:xfrm>
            <a:off x="8009484" y="4594730"/>
            <a:ext cx="1422967" cy="921760"/>
          </a:xfrm>
          <a:prstGeom prst="rect">
            <a:avLst/>
          </a:prstGeom>
        </p:spPr>
      </p:pic>
    </p:spTree>
    <p:extLst>
      <p:ext uri="{BB962C8B-B14F-4D97-AF65-F5344CB8AC3E}">
        <p14:creationId xmlns:p14="http://schemas.microsoft.com/office/powerpoint/2010/main" val="17189403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43" grpId="0" animBg="1"/>
      <p:bldP spid="44" grpId="0" animBg="1"/>
      <p:bldP spid="45" grpId="0" animBg="1"/>
      <p:bldP spid="48" grpId="0" animBg="1"/>
      <p:bldP spid="49" grpId="0" animBg="1"/>
      <p:bldP spid="51" grpId="0" animBg="1"/>
      <p:bldP spid="53" grpId="0" animBg="1"/>
      <p:bldP spid="54" grpId="0" animBg="1"/>
      <p:bldP spid="5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656A6B3-E357-CB27-0562-E5E3D237A72D}"/>
              </a:ext>
            </a:extLst>
          </p:cNvPr>
          <p:cNvSpPr>
            <a:spLocks noGrp="1"/>
          </p:cNvSpPr>
          <p:nvPr>
            <p:ph type="title"/>
          </p:nvPr>
        </p:nvSpPr>
        <p:spPr/>
        <p:txBody>
          <a:bodyPr/>
          <a:lstStyle/>
          <a:p>
            <a:r>
              <a:rPr lang="en-US" dirty="0">
                <a:solidFill>
                  <a:srgbClr val="FF0000"/>
                </a:solidFill>
              </a:rPr>
              <a:t>Keys to successful implementation</a:t>
            </a:r>
          </a:p>
        </p:txBody>
      </p:sp>
      <p:sp>
        <p:nvSpPr>
          <p:cNvPr id="23" name="Rectangle 22">
            <a:extLst>
              <a:ext uri="{FF2B5EF4-FFF2-40B4-BE49-F238E27FC236}">
                <a16:creationId xmlns:a16="http://schemas.microsoft.com/office/drawing/2014/main" id="{CDC94805-7A38-C703-D20D-867B0A445F35}"/>
              </a:ext>
            </a:extLst>
          </p:cNvPr>
          <p:cNvSpPr/>
          <p:nvPr/>
        </p:nvSpPr>
        <p:spPr>
          <a:xfrm>
            <a:off x="1256050" y="1356246"/>
            <a:ext cx="4572000" cy="731520"/>
          </a:xfrm>
          <a:prstGeom prst="rect">
            <a:avLst/>
          </a:prstGeom>
          <a:solidFill>
            <a:srgbClr val="8C1515">
              <a:lumMod val="40000"/>
              <a:lumOff val="60000"/>
            </a:srgbClr>
          </a:solidFill>
          <a:ln w="9525" cap="flat" cmpd="sng" algn="ctr">
            <a:solidFill>
              <a:srgbClr val="FFFFFF"/>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ource Sans Pro"/>
              <a:ea typeface="+mn-ea"/>
              <a:cs typeface="+mn-cs"/>
            </a:endParaRPr>
          </a:p>
        </p:txBody>
      </p:sp>
      <p:sp>
        <p:nvSpPr>
          <p:cNvPr id="24" name="Content Placeholder 2">
            <a:extLst>
              <a:ext uri="{FF2B5EF4-FFF2-40B4-BE49-F238E27FC236}">
                <a16:creationId xmlns:a16="http://schemas.microsoft.com/office/drawing/2014/main" id="{46564EBB-A82D-12E9-5B83-67045716DCE5}"/>
              </a:ext>
            </a:extLst>
          </p:cNvPr>
          <p:cNvSpPr txBox="1">
            <a:spLocks/>
          </p:cNvSpPr>
          <p:nvPr/>
        </p:nvSpPr>
        <p:spPr>
          <a:xfrm>
            <a:off x="1274238" y="1211580"/>
            <a:ext cx="10267951" cy="5012056"/>
          </a:xfrm>
          <a:prstGeom prst="rect">
            <a:avLst/>
          </a:prstGeom>
        </p:spPr>
        <p:txBody>
          <a:bodyPr vert="horz" lIns="0" tIns="45720" rIns="0" bIns="45720" rtlCol="0">
            <a:normAutofit/>
          </a:bodyPr>
          <a:lstStyle>
            <a:lvl1pPr marL="342900" indent="-342900" algn="l" defTabSz="457200" rtl="0" eaLnBrk="1" fontAlgn="base" hangingPunct="1">
              <a:spcBef>
                <a:spcPct val="20000"/>
              </a:spcBef>
              <a:spcAft>
                <a:spcPct val="0"/>
              </a:spcAft>
              <a:buClr>
                <a:schemeClr val="bg2"/>
              </a:buClr>
              <a:buFont typeface="Wingdings" charset="0"/>
              <a:defRPr kern="1200" spc="20">
                <a:solidFill>
                  <a:schemeClr val="tx1"/>
                </a:solidFill>
                <a:latin typeface="Arial"/>
                <a:ea typeface="ＭＳ Ｐゴシック" charset="0"/>
                <a:cs typeface="ＭＳ Ｐゴシック" charset="0"/>
              </a:defRPr>
            </a:lvl1pPr>
            <a:lvl2pPr marL="288925" indent="-288925" algn="l" defTabSz="457200" rtl="0" eaLnBrk="1" fontAlgn="base" hangingPunct="1">
              <a:spcBef>
                <a:spcPct val="20000"/>
              </a:spcBef>
              <a:spcAft>
                <a:spcPct val="0"/>
              </a:spcAft>
              <a:buClr>
                <a:schemeClr val="bg2"/>
              </a:buClr>
              <a:buFont typeface="Wingdings" charset="0"/>
              <a:buChar char="§"/>
              <a:defRPr kern="1200">
                <a:solidFill>
                  <a:srgbClr val="595959"/>
                </a:solidFill>
                <a:latin typeface="Arial"/>
                <a:ea typeface="ＭＳ Ｐゴシック" charset="0"/>
                <a:cs typeface="+mn-cs"/>
              </a:defRPr>
            </a:lvl2pPr>
            <a:lvl3pPr marL="569913" indent="-225425" algn="l" defTabSz="457200" rtl="0" eaLnBrk="1" fontAlgn="base" hangingPunct="1">
              <a:spcBef>
                <a:spcPct val="20000"/>
              </a:spcBef>
              <a:spcAft>
                <a:spcPct val="0"/>
              </a:spcAft>
              <a:buClr>
                <a:schemeClr val="bg2"/>
              </a:buClr>
              <a:buSzPct val="102000"/>
              <a:buFont typeface="Source Sans Pro" charset="0"/>
              <a:buChar char="›"/>
              <a:defRPr kern="1200">
                <a:solidFill>
                  <a:srgbClr val="595959"/>
                </a:solidFill>
                <a:latin typeface="Arial"/>
                <a:ea typeface="ＭＳ Ｐゴシック" charset="0"/>
                <a:cs typeface="+mn-cs"/>
              </a:defRPr>
            </a:lvl3pPr>
            <a:lvl4pPr marL="914400" indent="-227013" algn="l" defTabSz="457200" rtl="0" eaLnBrk="1" fontAlgn="base" hangingPunct="1">
              <a:spcBef>
                <a:spcPct val="20000"/>
              </a:spcBef>
              <a:spcAft>
                <a:spcPct val="0"/>
              </a:spcAft>
              <a:buClr>
                <a:schemeClr val="bg2"/>
              </a:buClr>
              <a:buFont typeface="Arial" charset="0"/>
              <a:buChar char="•"/>
              <a:defRPr kern="1200">
                <a:solidFill>
                  <a:srgbClr val="595959"/>
                </a:solidFill>
                <a:latin typeface="Arial"/>
                <a:ea typeface="ＭＳ Ｐゴシック" charset="0"/>
                <a:cs typeface="+mn-cs"/>
              </a:defRPr>
            </a:lvl4pPr>
            <a:lvl5pPr marL="1258888" indent="-227013" algn="l" defTabSz="457200" rtl="0" eaLnBrk="1" fontAlgn="base" hangingPunct="1">
              <a:spcBef>
                <a:spcPct val="20000"/>
              </a:spcBef>
              <a:spcAft>
                <a:spcPct val="0"/>
              </a:spcAft>
              <a:buClr>
                <a:schemeClr val="bg2"/>
              </a:buClr>
              <a:buFont typeface="Source Sans Pro" charset="0"/>
              <a:buChar char="–"/>
              <a:defRPr kern="1200">
                <a:solidFill>
                  <a:srgbClr val="595959"/>
                </a:solidFill>
                <a:latin typeface="Arial"/>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base" latinLnBrk="0" hangingPunct="1">
              <a:lnSpc>
                <a:spcPct val="100000"/>
              </a:lnSpc>
              <a:spcBef>
                <a:spcPct val="20000"/>
              </a:spcBef>
              <a:spcAft>
                <a:spcPct val="0"/>
              </a:spcAft>
              <a:buClr>
                <a:srgbClr val="8C1515"/>
              </a:buClr>
              <a:buSzTx/>
              <a:buFont typeface="Arial" panose="020B0604020202020204" pitchFamily="34" charset="0"/>
              <a:buChar char="•"/>
              <a:tabLst/>
              <a:defRPr/>
            </a:pPr>
            <a:endParaRPr kumimoji="0" lang="en-US" sz="1800" b="1" i="0" u="none" strike="noStrike" kern="1200" cap="none" spc="20" normalizeH="0" baseline="0" noProof="0" dirty="0">
              <a:ln>
                <a:noFill/>
              </a:ln>
              <a:solidFill>
                <a:sysClr val="windowText" lastClr="000000"/>
              </a:solidFill>
              <a:effectLst/>
              <a:uLnTx/>
              <a:uFillTx/>
              <a:latin typeface="Arial"/>
              <a:ea typeface="ＭＳ Ｐゴシック" charset="0"/>
            </a:endParaRPr>
          </a:p>
          <a:p>
            <a:pPr marL="344488" marR="0" lvl="2" indent="0" algn="l" defTabSz="457200" rtl="0" eaLnBrk="1" fontAlgn="base" latinLnBrk="0" hangingPunct="1">
              <a:lnSpc>
                <a:spcPct val="100000"/>
              </a:lnSpc>
              <a:spcBef>
                <a:spcPct val="20000"/>
              </a:spcBef>
              <a:spcAft>
                <a:spcPct val="0"/>
              </a:spcAft>
              <a:buClr>
                <a:srgbClr val="8C1515"/>
              </a:buClr>
              <a:buSzPct val="102000"/>
              <a:buFont typeface="Source Sans Pro" charset="0"/>
              <a:buNone/>
              <a:tabLst/>
              <a:defRPr/>
            </a:pPr>
            <a:r>
              <a:rPr kumimoji="0" lang="en-US" sz="1800" b="0" i="0" u="none" strike="noStrike" kern="1200" cap="none" spc="0" normalizeH="0" baseline="0" noProof="0" dirty="0">
                <a:ln>
                  <a:noFill/>
                </a:ln>
                <a:solidFill>
                  <a:sysClr val="windowText" lastClr="000000"/>
                </a:solidFill>
                <a:effectLst/>
                <a:uLnTx/>
                <a:uFillTx/>
                <a:latin typeface="Arial"/>
                <a:ea typeface="ＭＳ Ｐゴシック" charset="0"/>
                <a:cs typeface="+mn-cs"/>
              </a:rPr>
              <a:t>			Assess potential value</a:t>
            </a:r>
          </a:p>
          <a:p>
            <a:pPr marL="344488" marR="0" lvl="2" indent="0" algn="l" defTabSz="457200" rtl="0" eaLnBrk="1" fontAlgn="base" latinLnBrk="0" hangingPunct="1">
              <a:lnSpc>
                <a:spcPct val="100000"/>
              </a:lnSpc>
              <a:spcBef>
                <a:spcPct val="20000"/>
              </a:spcBef>
              <a:spcAft>
                <a:spcPct val="0"/>
              </a:spcAft>
              <a:buClr>
                <a:srgbClr val="8C1515"/>
              </a:buClr>
              <a:buSzPct val="102000"/>
              <a:buFont typeface="Source Sans Pro" charset="0"/>
              <a:buNone/>
              <a:tabLst/>
              <a:defRPr/>
            </a:pPr>
            <a:endParaRPr kumimoji="0" lang="en-US" sz="2800" b="0" i="0" u="none" strike="noStrike" kern="1200" cap="none" spc="0" normalizeH="0" baseline="0" noProof="0" dirty="0">
              <a:ln>
                <a:noFill/>
              </a:ln>
              <a:solidFill>
                <a:sysClr val="windowText" lastClr="000000"/>
              </a:solidFill>
              <a:effectLst/>
              <a:uLnTx/>
              <a:uFillTx/>
              <a:latin typeface="Arial"/>
              <a:ea typeface="ＭＳ Ｐゴシック" charset="0"/>
              <a:cs typeface="+mn-cs"/>
            </a:endParaRPr>
          </a:p>
          <a:p>
            <a:pPr marL="344488" marR="0" lvl="2" indent="0" algn="l" defTabSz="457200" rtl="0" eaLnBrk="1" fontAlgn="base" latinLnBrk="0" hangingPunct="1">
              <a:lnSpc>
                <a:spcPct val="100000"/>
              </a:lnSpc>
              <a:spcBef>
                <a:spcPct val="20000"/>
              </a:spcBef>
              <a:spcAft>
                <a:spcPct val="0"/>
              </a:spcAft>
              <a:buClr>
                <a:srgbClr val="8C1515"/>
              </a:buClr>
              <a:buSzPct val="102000"/>
              <a:buFont typeface="Source Sans Pro" charset="0"/>
              <a:buNone/>
              <a:tabLst/>
              <a:defRPr/>
            </a:pPr>
            <a:r>
              <a:rPr kumimoji="0" lang="en-US" sz="1800" b="0" i="0" u="none" strike="noStrike" kern="1200" cap="none" spc="0" normalizeH="0" baseline="0" noProof="0" dirty="0">
                <a:ln>
                  <a:noFill/>
                </a:ln>
                <a:solidFill>
                  <a:sysClr val="windowText" lastClr="000000"/>
                </a:solidFill>
                <a:effectLst/>
                <a:uLnTx/>
                <a:uFillTx/>
                <a:latin typeface="Arial"/>
                <a:ea typeface="ＭＳ Ｐゴシック" charset="0"/>
                <a:cs typeface="+mn-cs"/>
              </a:rPr>
              <a:t>			 Design for the workflow</a:t>
            </a:r>
          </a:p>
          <a:p>
            <a:pPr marL="344488" marR="0" lvl="2" indent="0" algn="l" defTabSz="457200" rtl="0" eaLnBrk="1" fontAlgn="base" latinLnBrk="0" hangingPunct="1">
              <a:lnSpc>
                <a:spcPct val="100000"/>
              </a:lnSpc>
              <a:spcBef>
                <a:spcPct val="20000"/>
              </a:spcBef>
              <a:spcAft>
                <a:spcPct val="0"/>
              </a:spcAft>
              <a:buClr>
                <a:srgbClr val="8C1515"/>
              </a:buClr>
              <a:buSzPct val="102000"/>
              <a:buFont typeface="Source Sans Pro" charset="0"/>
              <a:buNone/>
              <a:tabLst/>
              <a:defRPr/>
            </a:pPr>
            <a:endParaRPr kumimoji="0" lang="en-US" sz="2800" b="0" i="0" u="none" strike="noStrike" kern="1200" cap="none" spc="0" normalizeH="0" baseline="0" noProof="0" dirty="0">
              <a:ln>
                <a:noFill/>
              </a:ln>
              <a:solidFill>
                <a:sysClr val="windowText" lastClr="000000"/>
              </a:solidFill>
              <a:effectLst/>
              <a:uLnTx/>
              <a:uFillTx/>
              <a:latin typeface="Arial"/>
              <a:ea typeface="ＭＳ Ｐゴシック" charset="0"/>
              <a:cs typeface="+mn-cs"/>
            </a:endParaRPr>
          </a:p>
          <a:p>
            <a:pPr marL="344488" marR="0" lvl="2" indent="0" algn="l" defTabSz="457200" rtl="0" eaLnBrk="1" fontAlgn="base" latinLnBrk="0" hangingPunct="1">
              <a:lnSpc>
                <a:spcPct val="100000"/>
              </a:lnSpc>
              <a:spcBef>
                <a:spcPct val="20000"/>
              </a:spcBef>
              <a:spcAft>
                <a:spcPct val="0"/>
              </a:spcAft>
              <a:buClr>
                <a:srgbClr val="8C1515"/>
              </a:buClr>
              <a:buSzPct val="102000"/>
              <a:buFont typeface="Source Sans Pro" charset="0"/>
              <a:buNone/>
              <a:tabLst/>
              <a:defRPr/>
            </a:pPr>
            <a:r>
              <a:rPr kumimoji="0" lang="en-US" sz="1800" b="0" i="0" u="none" strike="noStrike" kern="1200" cap="none" spc="0" normalizeH="0" baseline="0" noProof="0" dirty="0">
                <a:ln>
                  <a:noFill/>
                </a:ln>
                <a:solidFill>
                  <a:sysClr val="windowText" lastClr="000000"/>
                </a:solidFill>
                <a:effectLst/>
                <a:uLnTx/>
                <a:uFillTx/>
                <a:latin typeface="Arial"/>
                <a:ea typeface="ＭＳ Ｐゴシック" charset="0"/>
                <a:cs typeface="+mn-cs"/>
              </a:rPr>
              <a:t>			Maximize utility, not accuracy</a:t>
            </a:r>
          </a:p>
          <a:p>
            <a:pPr marL="342900" marR="0" lvl="0" indent="-342900" algn="l" defTabSz="457200" rtl="0" eaLnBrk="1" fontAlgn="base" latinLnBrk="0" hangingPunct="1">
              <a:lnSpc>
                <a:spcPct val="100000"/>
              </a:lnSpc>
              <a:spcBef>
                <a:spcPct val="20000"/>
              </a:spcBef>
              <a:spcAft>
                <a:spcPct val="0"/>
              </a:spcAft>
              <a:buClr>
                <a:srgbClr val="8C1515"/>
              </a:buClr>
              <a:buSzTx/>
              <a:buFont typeface="Arial" panose="020B0604020202020204" pitchFamily="34" charset="0"/>
              <a:buChar char="•"/>
              <a:tabLst/>
              <a:defRPr/>
            </a:pPr>
            <a:endParaRPr kumimoji="0" lang="en-US" sz="1800" b="0" i="0" u="none" strike="noStrike" kern="1200" cap="none" spc="20" normalizeH="0" baseline="0" noProof="0" dirty="0">
              <a:ln>
                <a:noFill/>
              </a:ln>
              <a:solidFill>
                <a:sysClr val="windowText" lastClr="000000"/>
              </a:solidFill>
              <a:effectLst/>
              <a:uLnTx/>
              <a:uFillTx/>
              <a:latin typeface="Arial"/>
              <a:ea typeface="ＭＳ Ｐゴシック" charset="0"/>
            </a:endParaRPr>
          </a:p>
          <a:p>
            <a:pPr marL="342900" marR="0" lvl="0" indent="-342900" algn="l" defTabSz="457200" rtl="0" eaLnBrk="1" fontAlgn="base" latinLnBrk="0" hangingPunct="1">
              <a:lnSpc>
                <a:spcPct val="100000"/>
              </a:lnSpc>
              <a:spcBef>
                <a:spcPct val="20000"/>
              </a:spcBef>
              <a:spcAft>
                <a:spcPct val="0"/>
              </a:spcAft>
              <a:buClr>
                <a:srgbClr val="8C1515"/>
              </a:buClr>
              <a:buSzTx/>
              <a:buFont typeface="Arial" panose="020B0604020202020204" pitchFamily="34" charset="0"/>
              <a:buChar char="•"/>
              <a:tabLst/>
              <a:defRPr/>
            </a:pPr>
            <a:endParaRPr kumimoji="0" lang="en-US" sz="1800" b="0" i="0" u="none" strike="noStrike" kern="1200" cap="none" spc="20" normalizeH="0" baseline="0" noProof="0" dirty="0">
              <a:ln>
                <a:noFill/>
              </a:ln>
              <a:solidFill>
                <a:sysClr val="windowText" lastClr="000000"/>
              </a:solidFill>
              <a:effectLst/>
              <a:uLnTx/>
              <a:uFillTx/>
              <a:latin typeface="Arial"/>
              <a:ea typeface="ＭＳ Ｐゴシック" charset="0"/>
            </a:endParaRPr>
          </a:p>
          <a:p>
            <a:pPr marL="0" marR="0" lvl="0" indent="0" algn="l" defTabSz="457200" rtl="0" eaLnBrk="1" fontAlgn="base" latinLnBrk="0" hangingPunct="1">
              <a:lnSpc>
                <a:spcPct val="100000"/>
              </a:lnSpc>
              <a:spcBef>
                <a:spcPct val="20000"/>
              </a:spcBef>
              <a:spcAft>
                <a:spcPct val="0"/>
              </a:spcAft>
              <a:buClr>
                <a:srgbClr val="8C1515"/>
              </a:buClr>
              <a:buSzTx/>
              <a:buFont typeface="Wingdings" charset="0"/>
              <a:buNone/>
              <a:tabLst/>
              <a:defRPr/>
            </a:pPr>
            <a:endParaRPr kumimoji="0" lang="en-US" sz="1800" b="1" i="0" u="none" strike="noStrike" kern="1200" cap="none" spc="20" normalizeH="0" baseline="0" noProof="0" dirty="0">
              <a:ln>
                <a:noFill/>
              </a:ln>
              <a:solidFill>
                <a:sysClr val="windowText" lastClr="000000"/>
              </a:solidFill>
              <a:effectLst/>
              <a:uLnTx/>
              <a:uFillTx/>
              <a:latin typeface="Arial"/>
              <a:ea typeface="ＭＳ Ｐゴシック" charset="0"/>
            </a:endParaRPr>
          </a:p>
        </p:txBody>
      </p:sp>
      <p:pic>
        <p:nvPicPr>
          <p:cNvPr id="25" name="Picture 12" descr="Image result for clipart line graph">
            <a:extLst>
              <a:ext uri="{FF2B5EF4-FFF2-40B4-BE49-F238E27FC236}">
                <a16:creationId xmlns:a16="http://schemas.microsoft.com/office/drawing/2014/main" id="{7DA4DA54-2029-DA87-3FA0-2C05BCD69D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010" y="3193036"/>
            <a:ext cx="604092" cy="60409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4" descr="Image result for hospital process clipart">
            <a:extLst>
              <a:ext uri="{FF2B5EF4-FFF2-40B4-BE49-F238E27FC236}">
                <a16:creationId xmlns:a16="http://schemas.microsoft.com/office/drawing/2014/main" id="{88725F82-8C9C-DBA4-C33F-646D111BF8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5657" y="2229827"/>
            <a:ext cx="918798" cy="82114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93B9913C-A56E-07AA-1AF3-D3BFD2142BF5}"/>
              </a:ext>
            </a:extLst>
          </p:cNvPr>
          <p:cNvPicPr>
            <a:picLocks noChangeAspect="1"/>
          </p:cNvPicPr>
          <p:nvPr/>
        </p:nvPicPr>
        <p:blipFill>
          <a:blip r:embed="rId5"/>
          <a:stretch>
            <a:fillRect/>
          </a:stretch>
        </p:blipFill>
        <p:spPr>
          <a:xfrm>
            <a:off x="1417572" y="1404574"/>
            <a:ext cx="1054968" cy="683380"/>
          </a:xfrm>
          <a:prstGeom prst="rect">
            <a:avLst/>
          </a:prstGeom>
        </p:spPr>
      </p:pic>
    </p:spTree>
    <p:extLst>
      <p:ext uri="{BB962C8B-B14F-4D97-AF65-F5344CB8AC3E}">
        <p14:creationId xmlns:p14="http://schemas.microsoft.com/office/powerpoint/2010/main" val="2883744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4AC5DFF-6903-418A-B9CA-33088FCAAF7A}"/>
              </a:ext>
            </a:extLst>
          </p:cNvPr>
          <p:cNvGraphicFramePr>
            <a:graphicFrameLocks noGrp="1"/>
          </p:cNvGraphicFramePr>
          <p:nvPr>
            <p:extLst>
              <p:ext uri="{D42A27DB-BD31-4B8C-83A1-F6EECF244321}">
                <p14:modId xmlns:p14="http://schemas.microsoft.com/office/powerpoint/2010/main" val="2082037208"/>
              </p:ext>
            </p:extLst>
          </p:nvPr>
        </p:nvGraphicFramePr>
        <p:xfrm>
          <a:off x="3908766" y="3922493"/>
          <a:ext cx="4670792" cy="2084776"/>
        </p:xfrm>
        <a:graphic>
          <a:graphicData uri="http://schemas.openxmlformats.org/drawingml/2006/table">
            <a:tbl>
              <a:tblPr>
                <a:tableStyleId>{5C22544A-7EE6-4342-B048-85BDC9FD1C3A}</a:tableStyleId>
              </a:tblPr>
              <a:tblGrid>
                <a:gridCol w="2335396">
                  <a:extLst>
                    <a:ext uri="{9D8B030D-6E8A-4147-A177-3AD203B41FA5}">
                      <a16:colId xmlns:a16="http://schemas.microsoft.com/office/drawing/2014/main" val="926407733"/>
                    </a:ext>
                  </a:extLst>
                </a:gridCol>
                <a:gridCol w="2335396">
                  <a:extLst>
                    <a:ext uri="{9D8B030D-6E8A-4147-A177-3AD203B41FA5}">
                      <a16:colId xmlns:a16="http://schemas.microsoft.com/office/drawing/2014/main" val="2329294643"/>
                    </a:ext>
                  </a:extLst>
                </a:gridCol>
              </a:tblGrid>
              <a:tr h="1042388">
                <a:tc>
                  <a:txBody>
                    <a:bodyPr/>
                    <a:lstStyle/>
                    <a:p>
                      <a:pPr algn="ctr"/>
                      <a:endParaRPr lang="en-US" sz="2800" dirty="0"/>
                    </a:p>
                  </a:txBody>
                  <a:tcPr anchor="ctr"/>
                </a:tc>
                <a:tc>
                  <a:txBody>
                    <a:bodyPr/>
                    <a:lstStyle/>
                    <a:p>
                      <a:pPr algn="ctr"/>
                      <a:endParaRPr lang="en-US" sz="2800" dirty="0"/>
                    </a:p>
                  </a:txBody>
                  <a:tcPr anchor="ctr"/>
                </a:tc>
                <a:extLst>
                  <a:ext uri="{0D108BD9-81ED-4DB2-BD59-A6C34878D82A}">
                    <a16:rowId xmlns:a16="http://schemas.microsoft.com/office/drawing/2014/main" val="1888836240"/>
                  </a:ext>
                </a:extLst>
              </a:tr>
              <a:tr h="1042388">
                <a:tc>
                  <a:txBody>
                    <a:bodyPr/>
                    <a:lstStyle/>
                    <a:p>
                      <a:pPr algn="ctr"/>
                      <a:endParaRPr lang="en-US" sz="2800" dirty="0"/>
                    </a:p>
                  </a:txBody>
                  <a:tcPr anchor="ctr"/>
                </a:tc>
                <a:tc>
                  <a:txBody>
                    <a:bodyPr/>
                    <a:lstStyle/>
                    <a:p>
                      <a:pPr algn="ctr"/>
                      <a:endParaRPr lang="en-US" sz="2800" dirty="0"/>
                    </a:p>
                  </a:txBody>
                  <a:tcPr anchor="ctr"/>
                </a:tc>
                <a:extLst>
                  <a:ext uri="{0D108BD9-81ED-4DB2-BD59-A6C34878D82A}">
                    <a16:rowId xmlns:a16="http://schemas.microsoft.com/office/drawing/2014/main" val="2286777047"/>
                  </a:ext>
                </a:extLst>
              </a:tr>
            </a:tbl>
          </a:graphicData>
        </a:graphic>
      </p:graphicFrame>
      <p:sp>
        <p:nvSpPr>
          <p:cNvPr id="22" name="Rectangle 21">
            <a:extLst>
              <a:ext uri="{FF2B5EF4-FFF2-40B4-BE49-F238E27FC236}">
                <a16:creationId xmlns:a16="http://schemas.microsoft.com/office/drawing/2014/main" id="{71008BFF-F88E-4BE6-B9FF-A6C1B1D220D6}"/>
              </a:ext>
            </a:extLst>
          </p:cNvPr>
          <p:cNvSpPr/>
          <p:nvPr/>
        </p:nvSpPr>
        <p:spPr>
          <a:xfrm>
            <a:off x="4030659" y="3991392"/>
            <a:ext cx="2103120" cy="914400"/>
          </a:xfrm>
          <a:prstGeom prst="rect">
            <a:avLst/>
          </a:prstGeom>
          <a:solidFill>
            <a:srgbClr val="00B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475E2F0-AF30-49D6-8CC2-5BDB7F163157}"/>
              </a:ext>
            </a:extLst>
          </p:cNvPr>
          <p:cNvSpPr/>
          <p:nvPr/>
        </p:nvSpPr>
        <p:spPr>
          <a:xfrm>
            <a:off x="6363633" y="5025105"/>
            <a:ext cx="2103120" cy="914400"/>
          </a:xfrm>
          <a:prstGeom prst="rect">
            <a:avLst/>
          </a:prstGeom>
          <a:solidFill>
            <a:schemeClr val="bg1">
              <a:lumMod val="6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813E0CA-3BDD-43C5-8E5D-11376EC5D88A}"/>
              </a:ext>
            </a:extLst>
          </p:cNvPr>
          <p:cNvSpPr/>
          <p:nvPr/>
        </p:nvSpPr>
        <p:spPr>
          <a:xfrm>
            <a:off x="6363633" y="4006111"/>
            <a:ext cx="2103120" cy="914400"/>
          </a:xfrm>
          <a:prstGeom prst="rect">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CA0CC26-3BA5-4759-AD16-F3D63846050F}"/>
              </a:ext>
            </a:extLst>
          </p:cNvPr>
          <p:cNvSpPr/>
          <p:nvPr/>
        </p:nvSpPr>
        <p:spPr>
          <a:xfrm>
            <a:off x="4030659" y="5025105"/>
            <a:ext cx="2103120" cy="914400"/>
          </a:xfrm>
          <a:prstGeom prst="rect">
            <a:avLst/>
          </a:prstGeom>
          <a:solidFill>
            <a:srgbClr val="FF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0C5BEF-3B7A-4777-889A-B575FABE77A3}"/>
              </a:ext>
            </a:extLst>
          </p:cNvPr>
          <p:cNvSpPr>
            <a:spLocks noGrp="1"/>
          </p:cNvSpPr>
          <p:nvPr>
            <p:ph type="title"/>
          </p:nvPr>
        </p:nvSpPr>
        <p:spPr/>
        <p:txBody>
          <a:bodyPr>
            <a:normAutofit/>
          </a:bodyPr>
          <a:lstStyle/>
          <a:p>
            <a:r>
              <a:rPr lang="en-US" sz="3200" dirty="0">
                <a:solidFill>
                  <a:srgbClr val="FF0000"/>
                </a:solidFill>
              </a:rPr>
              <a:t>A model can add value when</a:t>
            </a:r>
          </a:p>
        </p:txBody>
      </p:sp>
      <p:sp>
        <p:nvSpPr>
          <p:cNvPr id="3" name="Content Placeholder 2">
            <a:extLst>
              <a:ext uri="{FF2B5EF4-FFF2-40B4-BE49-F238E27FC236}">
                <a16:creationId xmlns:a16="http://schemas.microsoft.com/office/drawing/2014/main" id="{07A5BD1E-CCC5-4519-A194-AEECCA685762}"/>
              </a:ext>
            </a:extLst>
          </p:cNvPr>
          <p:cNvSpPr>
            <a:spLocks noGrp="1"/>
          </p:cNvSpPr>
          <p:nvPr>
            <p:ph sz="quarter" idx="10"/>
          </p:nvPr>
        </p:nvSpPr>
        <p:spPr>
          <a:xfrm>
            <a:off x="1283436" y="1664512"/>
            <a:ext cx="10267951" cy="1569661"/>
          </a:xfrm>
        </p:spPr>
        <p:txBody>
          <a:bodyPr>
            <a:normAutofit fontScale="92500" lnSpcReduction="20000"/>
          </a:bodyPr>
          <a:lstStyle/>
          <a:p>
            <a:pPr>
              <a:buFont typeface="Arial" panose="020B0604020202020204" pitchFamily="34" charset="0"/>
              <a:buChar char="•"/>
            </a:pPr>
            <a:r>
              <a:rPr lang="en-US" b="1" dirty="0"/>
              <a:t>Actionable intervention </a:t>
            </a:r>
            <a:r>
              <a:rPr lang="en-US" dirty="0"/>
              <a:t>– intervening can change the outcome</a:t>
            </a:r>
          </a:p>
          <a:p>
            <a:pPr>
              <a:buFont typeface="Arial" panose="020B0604020202020204" pitchFamily="34" charset="0"/>
              <a:buChar char="•"/>
            </a:pPr>
            <a:r>
              <a:rPr lang="en-US" b="1" dirty="0"/>
              <a:t>Intervention creates value </a:t>
            </a:r>
            <a:r>
              <a:rPr lang="en-US" dirty="0"/>
              <a:t>– intervening will improve health and/or save money</a:t>
            </a:r>
          </a:p>
          <a:p>
            <a:pPr>
              <a:buFont typeface="Arial" panose="020B0604020202020204" pitchFamily="34" charset="0"/>
              <a:buChar char="•"/>
            </a:pPr>
            <a:r>
              <a:rPr lang="en-US" b="1" dirty="0"/>
              <a:t>Expected value exceeds costs</a:t>
            </a:r>
          </a:p>
        </p:txBody>
      </p:sp>
      <p:sp>
        <p:nvSpPr>
          <p:cNvPr id="5" name="TextBox 4">
            <a:extLst>
              <a:ext uri="{FF2B5EF4-FFF2-40B4-BE49-F238E27FC236}">
                <a16:creationId xmlns:a16="http://schemas.microsoft.com/office/drawing/2014/main" id="{77AD768D-15A7-4033-A42D-85EE5790A3EB}"/>
              </a:ext>
            </a:extLst>
          </p:cNvPr>
          <p:cNvSpPr txBox="1"/>
          <p:nvPr/>
        </p:nvSpPr>
        <p:spPr>
          <a:xfrm>
            <a:off x="2133601" y="4388161"/>
            <a:ext cx="1309512" cy="1200329"/>
          </a:xfrm>
          <a:prstGeom prst="rect">
            <a:avLst/>
          </a:prstGeom>
          <a:noFill/>
        </p:spPr>
        <p:txBody>
          <a:bodyPr wrap="square" rtlCol="0">
            <a:spAutoFit/>
          </a:bodyPr>
          <a:lstStyle/>
          <a:p>
            <a:r>
              <a:rPr lang="en-US" dirty="0"/>
              <a:t>Predicted outcome would happen</a:t>
            </a:r>
          </a:p>
        </p:txBody>
      </p:sp>
      <p:sp>
        <p:nvSpPr>
          <p:cNvPr id="6" name="TextBox 5">
            <a:extLst>
              <a:ext uri="{FF2B5EF4-FFF2-40B4-BE49-F238E27FC236}">
                <a16:creationId xmlns:a16="http://schemas.microsoft.com/office/drawing/2014/main" id="{66AF0A2D-31EE-4896-83AF-151A1F398C86}"/>
              </a:ext>
            </a:extLst>
          </p:cNvPr>
          <p:cNvSpPr txBox="1"/>
          <p:nvPr/>
        </p:nvSpPr>
        <p:spPr>
          <a:xfrm>
            <a:off x="4542023" y="3205700"/>
            <a:ext cx="3404277" cy="369332"/>
          </a:xfrm>
          <a:prstGeom prst="rect">
            <a:avLst/>
          </a:prstGeom>
          <a:noFill/>
        </p:spPr>
        <p:txBody>
          <a:bodyPr wrap="square" rtlCol="0">
            <a:spAutoFit/>
          </a:bodyPr>
          <a:lstStyle/>
          <a:p>
            <a:pPr algn="ctr"/>
            <a:r>
              <a:rPr lang="en-US" dirty="0"/>
              <a:t>Outcome would have happened</a:t>
            </a:r>
          </a:p>
        </p:txBody>
      </p:sp>
      <p:sp>
        <p:nvSpPr>
          <p:cNvPr id="7" name="TextBox 6">
            <a:extLst>
              <a:ext uri="{FF2B5EF4-FFF2-40B4-BE49-F238E27FC236}">
                <a16:creationId xmlns:a16="http://schemas.microsoft.com/office/drawing/2014/main" id="{08A57C64-B5BF-4C68-A69F-C0B5218A39F5}"/>
              </a:ext>
            </a:extLst>
          </p:cNvPr>
          <p:cNvSpPr txBox="1"/>
          <p:nvPr/>
        </p:nvSpPr>
        <p:spPr>
          <a:xfrm>
            <a:off x="3318935" y="4180051"/>
            <a:ext cx="589831" cy="1569660"/>
          </a:xfrm>
          <a:prstGeom prst="rect">
            <a:avLst/>
          </a:prstGeom>
          <a:noFill/>
        </p:spPr>
        <p:txBody>
          <a:bodyPr wrap="square" rtlCol="0">
            <a:spAutoFit/>
          </a:bodyPr>
          <a:lstStyle/>
          <a:p>
            <a:pPr algn="ctr"/>
            <a:r>
              <a:rPr lang="en-US" sz="3200" b="1" dirty="0"/>
              <a:t>+</a:t>
            </a:r>
          </a:p>
          <a:p>
            <a:pPr algn="ctr"/>
            <a:endParaRPr lang="en-US" sz="3200" b="1" dirty="0"/>
          </a:p>
          <a:p>
            <a:pPr algn="ctr"/>
            <a:r>
              <a:rPr lang="en-US" sz="3200" b="1" dirty="0"/>
              <a:t>-</a:t>
            </a:r>
          </a:p>
        </p:txBody>
      </p:sp>
      <p:sp>
        <p:nvSpPr>
          <p:cNvPr id="8" name="TextBox 7">
            <a:extLst>
              <a:ext uri="{FF2B5EF4-FFF2-40B4-BE49-F238E27FC236}">
                <a16:creationId xmlns:a16="http://schemas.microsoft.com/office/drawing/2014/main" id="{92DDAF6D-905E-4ED1-B890-2DBC84F1411E}"/>
              </a:ext>
            </a:extLst>
          </p:cNvPr>
          <p:cNvSpPr txBox="1"/>
          <p:nvPr/>
        </p:nvSpPr>
        <p:spPr>
          <a:xfrm>
            <a:off x="3908766" y="3406618"/>
            <a:ext cx="4670792" cy="584775"/>
          </a:xfrm>
          <a:prstGeom prst="rect">
            <a:avLst/>
          </a:prstGeom>
          <a:noFill/>
        </p:spPr>
        <p:txBody>
          <a:bodyPr wrap="square" rtlCol="0">
            <a:spAutoFit/>
          </a:bodyPr>
          <a:lstStyle/>
          <a:p>
            <a:pPr algn="ctr"/>
            <a:r>
              <a:rPr lang="en-US" sz="3200" b="1" dirty="0"/>
              <a:t>+			-</a:t>
            </a:r>
          </a:p>
        </p:txBody>
      </p:sp>
      <p:sp>
        <p:nvSpPr>
          <p:cNvPr id="17" name="TextBox 16">
            <a:extLst>
              <a:ext uri="{FF2B5EF4-FFF2-40B4-BE49-F238E27FC236}">
                <a16:creationId xmlns:a16="http://schemas.microsoft.com/office/drawing/2014/main" id="{17CC7516-AE96-4D4F-B0B5-B8D13590B9DD}"/>
              </a:ext>
            </a:extLst>
          </p:cNvPr>
          <p:cNvSpPr txBox="1"/>
          <p:nvPr/>
        </p:nvSpPr>
        <p:spPr>
          <a:xfrm>
            <a:off x="4402724" y="4089911"/>
            <a:ext cx="1382751" cy="707886"/>
          </a:xfrm>
          <a:prstGeom prst="rect">
            <a:avLst/>
          </a:prstGeom>
          <a:noFill/>
        </p:spPr>
        <p:txBody>
          <a:bodyPr wrap="square" rtlCol="0">
            <a:spAutoFit/>
          </a:bodyPr>
          <a:lstStyle/>
          <a:p>
            <a:pPr algn="ctr"/>
            <a:r>
              <a:rPr lang="en-US" sz="4000" dirty="0"/>
              <a:t>TP</a:t>
            </a:r>
          </a:p>
        </p:txBody>
      </p:sp>
      <p:sp>
        <p:nvSpPr>
          <p:cNvPr id="19" name="TextBox 18">
            <a:extLst>
              <a:ext uri="{FF2B5EF4-FFF2-40B4-BE49-F238E27FC236}">
                <a16:creationId xmlns:a16="http://schemas.microsoft.com/office/drawing/2014/main" id="{4A83A0E3-2BF1-4DF8-BDF4-AFD37D09DA86}"/>
              </a:ext>
            </a:extLst>
          </p:cNvPr>
          <p:cNvSpPr txBox="1"/>
          <p:nvPr/>
        </p:nvSpPr>
        <p:spPr>
          <a:xfrm>
            <a:off x="4402724" y="5159346"/>
            <a:ext cx="1382751" cy="707886"/>
          </a:xfrm>
          <a:prstGeom prst="rect">
            <a:avLst/>
          </a:prstGeom>
          <a:noFill/>
        </p:spPr>
        <p:txBody>
          <a:bodyPr wrap="square" rtlCol="0">
            <a:spAutoFit/>
          </a:bodyPr>
          <a:lstStyle/>
          <a:p>
            <a:pPr algn="ctr"/>
            <a:r>
              <a:rPr lang="en-US" sz="4000" dirty="0"/>
              <a:t>FN</a:t>
            </a:r>
          </a:p>
        </p:txBody>
      </p:sp>
      <p:sp>
        <p:nvSpPr>
          <p:cNvPr id="20" name="TextBox 19">
            <a:extLst>
              <a:ext uri="{FF2B5EF4-FFF2-40B4-BE49-F238E27FC236}">
                <a16:creationId xmlns:a16="http://schemas.microsoft.com/office/drawing/2014/main" id="{4E30DDA8-AC25-4FB2-83B4-37D118104131}"/>
              </a:ext>
            </a:extLst>
          </p:cNvPr>
          <p:cNvSpPr txBox="1"/>
          <p:nvPr/>
        </p:nvSpPr>
        <p:spPr>
          <a:xfrm>
            <a:off x="6722178" y="4091777"/>
            <a:ext cx="1382751" cy="707886"/>
          </a:xfrm>
          <a:prstGeom prst="rect">
            <a:avLst/>
          </a:prstGeom>
          <a:noFill/>
        </p:spPr>
        <p:txBody>
          <a:bodyPr wrap="square" rtlCol="0">
            <a:spAutoFit/>
          </a:bodyPr>
          <a:lstStyle/>
          <a:p>
            <a:pPr algn="ctr"/>
            <a:r>
              <a:rPr lang="en-US" sz="4000" dirty="0"/>
              <a:t>FP</a:t>
            </a:r>
          </a:p>
        </p:txBody>
      </p:sp>
      <p:sp>
        <p:nvSpPr>
          <p:cNvPr id="21" name="TextBox 20">
            <a:extLst>
              <a:ext uri="{FF2B5EF4-FFF2-40B4-BE49-F238E27FC236}">
                <a16:creationId xmlns:a16="http://schemas.microsoft.com/office/drawing/2014/main" id="{98F24EFA-DA61-4DB2-B981-D090843D0A87}"/>
              </a:ext>
            </a:extLst>
          </p:cNvPr>
          <p:cNvSpPr txBox="1"/>
          <p:nvPr/>
        </p:nvSpPr>
        <p:spPr>
          <a:xfrm>
            <a:off x="6737624" y="5159346"/>
            <a:ext cx="1382751" cy="707886"/>
          </a:xfrm>
          <a:prstGeom prst="rect">
            <a:avLst/>
          </a:prstGeom>
          <a:noFill/>
        </p:spPr>
        <p:txBody>
          <a:bodyPr wrap="square" rtlCol="0">
            <a:spAutoFit/>
          </a:bodyPr>
          <a:lstStyle/>
          <a:p>
            <a:pPr algn="ctr"/>
            <a:r>
              <a:rPr lang="en-US" sz="4000" dirty="0"/>
              <a:t>TN</a:t>
            </a:r>
          </a:p>
        </p:txBody>
      </p:sp>
      <p:sp>
        <p:nvSpPr>
          <p:cNvPr id="26" name="TextBox 25">
            <a:extLst>
              <a:ext uri="{FF2B5EF4-FFF2-40B4-BE49-F238E27FC236}">
                <a16:creationId xmlns:a16="http://schemas.microsoft.com/office/drawing/2014/main" id="{6E32F21D-80C3-4AF1-8693-0D7882101C53}"/>
              </a:ext>
            </a:extLst>
          </p:cNvPr>
          <p:cNvSpPr txBox="1"/>
          <p:nvPr/>
        </p:nvSpPr>
        <p:spPr>
          <a:xfrm>
            <a:off x="8742556" y="4312960"/>
            <a:ext cx="2799628" cy="1015663"/>
          </a:xfrm>
          <a:prstGeom prst="rect">
            <a:avLst/>
          </a:prstGeom>
          <a:noFill/>
        </p:spPr>
        <p:txBody>
          <a:bodyPr wrap="square" rtlCol="0">
            <a:spAutoFit/>
          </a:bodyPr>
          <a:lstStyle/>
          <a:p>
            <a:r>
              <a:rPr lang="en-US" sz="2000" dirty="0">
                <a:solidFill>
                  <a:srgbClr val="FF0000"/>
                </a:solidFill>
              </a:rPr>
              <a:t>Can calculate how good the model must be to add value</a:t>
            </a:r>
          </a:p>
        </p:txBody>
      </p:sp>
    </p:spTree>
    <p:extLst>
      <p:ext uri="{BB962C8B-B14F-4D97-AF65-F5344CB8AC3E}">
        <p14:creationId xmlns:p14="http://schemas.microsoft.com/office/powerpoint/2010/main" val="2761235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3" grpId="0" build="p"/>
      <p:bldP spid="5" grpId="0"/>
      <p:bldP spid="6" grpId="0"/>
      <p:bldP spid="7" grpId="0"/>
      <p:bldP spid="8" grpId="0"/>
      <p:bldP spid="17" grpId="0"/>
      <p:bldP spid="19" grpId="0"/>
      <p:bldP spid="20" grpId="0"/>
      <p:bldP spid="21" grpId="0"/>
      <p:bldP spid="2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4AC5DFF-6903-418A-B9CA-33088FCAAF7A}"/>
              </a:ext>
            </a:extLst>
          </p:cNvPr>
          <p:cNvGraphicFramePr>
            <a:graphicFrameLocks noGrp="1"/>
          </p:cNvGraphicFramePr>
          <p:nvPr>
            <p:extLst>
              <p:ext uri="{D42A27DB-BD31-4B8C-83A1-F6EECF244321}">
                <p14:modId xmlns:p14="http://schemas.microsoft.com/office/powerpoint/2010/main" val="695598245"/>
              </p:ext>
            </p:extLst>
          </p:nvPr>
        </p:nvGraphicFramePr>
        <p:xfrm>
          <a:off x="1984273" y="3980297"/>
          <a:ext cx="4670792" cy="2084776"/>
        </p:xfrm>
        <a:graphic>
          <a:graphicData uri="http://schemas.openxmlformats.org/drawingml/2006/table">
            <a:tbl>
              <a:tblPr>
                <a:tableStyleId>{5C22544A-7EE6-4342-B048-85BDC9FD1C3A}</a:tableStyleId>
              </a:tblPr>
              <a:tblGrid>
                <a:gridCol w="2335396">
                  <a:extLst>
                    <a:ext uri="{9D8B030D-6E8A-4147-A177-3AD203B41FA5}">
                      <a16:colId xmlns:a16="http://schemas.microsoft.com/office/drawing/2014/main" val="926407733"/>
                    </a:ext>
                  </a:extLst>
                </a:gridCol>
                <a:gridCol w="2335396">
                  <a:extLst>
                    <a:ext uri="{9D8B030D-6E8A-4147-A177-3AD203B41FA5}">
                      <a16:colId xmlns:a16="http://schemas.microsoft.com/office/drawing/2014/main" val="2329294643"/>
                    </a:ext>
                  </a:extLst>
                </a:gridCol>
              </a:tblGrid>
              <a:tr h="1042388">
                <a:tc>
                  <a:txBody>
                    <a:bodyPr/>
                    <a:lstStyle/>
                    <a:p>
                      <a:pPr algn="ctr"/>
                      <a:endParaRPr lang="en-US" sz="2800" dirty="0"/>
                    </a:p>
                  </a:txBody>
                  <a:tcPr anchor="ctr"/>
                </a:tc>
                <a:tc>
                  <a:txBody>
                    <a:bodyPr/>
                    <a:lstStyle/>
                    <a:p>
                      <a:pPr algn="ctr"/>
                      <a:endParaRPr lang="en-US" sz="2800" dirty="0"/>
                    </a:p>
                  </a:txBody>
                  <a:tcPr anchor="ctr"/>
                </a:tc>
                <a:extLst>
                  <a:ext uri="{0D108BD9-81ED-4DB2-BD59-A6C34878D82A}">
                    <a16:rowId xmlns:a16="http://schemas.microsoft.com/office/drawing/2014/main" val="1888836240"/>
                  </a:ext>
                </a:extLst>
              </a:tr>
              <a:tr h="1042388">
                <a:tc>
                  <a:txBody>
                    <a:bodyPr/>
                    <a:lstStyle/>
                    <a:p>
                      <a:pPr algn="ctr"/>
                      <a:endParaRPr lang="en-US" sz="2800" dirty="0"/>
                    </a:p>
                  </a:txBody>
                  <a:tcPr anchor="ctr"/>
                </a:tc>
                <a:tc>
                  <a:txBody>
                    <a:bodyPr/>
                    <a:lstStyle/>
                    <a:p>
                      <a:pPr algn="ctr"/>
                      <a:endParaRPr lang="en-US" sz="2800" dirty="0"/>
                    </a:p>
                  </a:txBody>
                  <a:tcPr anchor="ctr"/>
                </a:tc>
                <a:extLst>
                  <a:ext uri="{0D108BD9-81ED-4DB2-BD59-A6C34878D82A}">
                    <a16:rowId xmlns:a16="http://schemas.microsoft.com/office/drawing/2014/main" val="2286777047"/>
                  </a:ext>
                </a:extLst>
              </a:tr>
            </a:tbl>
          </a:graphicData>
        </a:graphic>
      </p:graphicFrame>
      <p:sp>
        <p:nvSpPr>
          <p:cNvPr id="2" name="Title 1">
            <a:extLst>
              <a:ext uri="{FF2B5EF4-FFF2-40B4-BE49-F238E27FC236}">
                <a16:creationId xmlns:a16="http://schemas.microsoft.com/office/drawing/2014/main" id="{640C5BEF-3B7A-4777-889A-B575FABE77A3}"/>
              </a:ext>
            </a:extLst>
          </p:cNvPr>
          <p:cNvSpPr>
            <a:spLocks noGrp="1"/>
          </p:cNvSpPr>
          <p:nvPr>
            <p:ph type="title"/>
          </p:nvPr>
        </p:nvSpPr>
        <p:spPr/>
        <p:txBody>
          <a:bodyPr>
            <a:normAutofit/>
          </a:bodyPr>
          <a:lstStyle/>
          <a:p>
            <a:r>
              <a:rPr lang="en-US" sz="3200" dirty="0">
                <a:solidFill>
                  <a:srgbClr val="FF0000"/>
                </a:solidFill>
              </a:rPr>
              <a:t>Assessing value of CKD prediction model</a:t>
            </a:r>
          </a:p>
        </p:txBody>
      </p:sp>
      <p:sp>
        <p:nvSpPr>
          <p:cNvPr id="3" name="Content Placeholder 2">
            <a:extLst>
              <a:ext uri="{FF2B5EF4-FFF2-40B4-BE49-F238E27FC236}">
                <a16:creationId xmlns:a16="http://schemas.microsoft.com/office/drawing/2014/main" id="{07A5BD1E-CCC5-4519-A194-AEECCA685762}"/>
              </a:ext>
            </a:extLst>
          </p:cNvPr>
          <p:cNvSpPr>
            <a:spLocks noGrp="1"/>
          </p:cNvSpPr>
          <p:nvPr>
            <p:ph sz="quarter" idx="10"/>
          </p:nvPr>
        </p:nvSpPr>
        <p:spPr>
          <a:xfrm>
            <a:off x="1274238" y="1211580"/>
            <a:ext cx="10267951" cy="2084776"/>
          </a:xfrm>
        </p:spPr>
        <p:txBody>
          <a:bodyPr/>
          <a:lstStyle/>
          <a:p>
            <a:pPr>
              <a:buFont typeface="Arial" panose="020B0604020202020204" pitchFamily="34" charset="0"/>
              <a:buChar char="•"/>
            </a:pPr>
            <a:r>
              <a:rPr lang="en-US" b="1" dirty="0"/>
              <a:t>Actionable intervention</a:t>
            </a:r>
            <a:r>
              <a:rPr lang="en-US" dirty="0"/>
              <a:t> – enroll in AKI survivor’s clinic</a:t>
            </a:r>
          </a:p>
          <a:p>
            <a:pPr>
              <a:buFont typeface="Arial" panose="020B0604020202020204" pitchFamily="34" charset="0"/>
              <a:buChar char="•"/>
            </a:pPr>
            <a:r>
              <a:rPr lang="en-US" b="1" dirty="0"/>
              <a:t>Intervention adds value</a:t>
            </a:r>
            <a:r>
              <a:rPr lang="en-US" dirty="0"/>
              <a:t> – Preliminary evidence of good outcomes from other centers</a:t>
            </a:r>
            <a:endParaRPr lang="en-US" b="1" dirty="0"/>
          </a:p>
          <a:p>
            <a:pPr>
              <a:buFont typeface="Arial" panose="020B0604020202020204" pitchFamily="34" charset="0"/>
              <a:buChar char="•"/>
            </a:pPr>
            <a:r>
              <a:rPr lang="en-US" b="1" dirty="0"/>
              <a:t>Expected value exceeds cost</a:t>
            </a:r>
          </a:p>
        </p:txBody>
      </p:sp>
      <p:sp>
        <p:nvSpPr>
          <p:cNvPr id="5" name="TextBox 4">
            <a:extLst>
              <a:ext uri="{FF2B5EF4-FFF2-40B4-BE49-F238E27FC236}">
                <a16:creationId xmlns:a16="http://schemas.microsoft.com/office/drawing/2014/main" id="{77AD768D-15A7-4033-A42D-85EE5790A3EB}"/>
              </a:ext>
            </a:extLst>
          </p:cNvPr>
          <p:cNvSpPr txBox="1"/>
          <p:nvPr/>
        </p:nvSpPr>
        <p:spPr>
          <a:xfrm>
            <a:off x="209108" y="4445965"/>
            <a:ext cx="1309512" cy="1200329"/>
          </a:xfrm>
          <a:prstGeom prst="rect">
            <a:avLst/>
          </a:prstGeom>
          <a:noFill/>
        </p:spPr>
        <p:txBody>
          <a:bodyPr wrap="square" rtlCol="0">
            <a:spAutoFit/>
          </a:bodyPr>
          <a:lstStyle/>
          <a:p>
            <a:r>
              <a:rPr lang="en-US" dirty="0"/>
              <a:t>Predicted outcome would happen</a:t>
            </a:r>
          </a:p>
        </p:txBody>
      </p:sp>
      <p:sp>
        <p:nvSpPr>
          <p:cNvPr id="6" name="TextBox 5">
            <a:extLst>
              <a:ext uri="{FF2B5EF4-FFF2-40B4-BE49-F238E27FC236}">
                <a16:creationId xmlns:a16="http://schemas.microsoft.com/office/drawing/2014/main" id="{66AF0A2D-31EE-4896-83AF-151A1F398C86}"/>
              </a:ext>
            </a:extLst>
          </p:cNvPr>
          <p:cNvSpPr txBox="1"/>
          <p:nvPr/>
        </p:nvSpPr>
        <p:spPr>
          <a:xfrm>
            <a:off x="2703072" y="3175162"/>
            <a:ext cx="3542784" cy="369332"/>
          </a:xfrm>
          <a:prstGeom prst="rect">
            <a:avLst/>
          </a:prstGeom>
          <a:noFill/>
        </p:spPr>
        <p:txBody>
          <a:bodyPr wrap="square" rtlCol="0">
            <a:spAutoFit/>
          </a:bodyPr>
          <a:lstStyle/>
          <a:p>
            <a:pPr algn="ctr"/>
            <a:r>
              <a:rPr lang="en-US" dirty="0"/>
              <a:t>Outcome would have happened</a:t>
            </a:r>
          </a:p>
        </p:txBody>
      </p:sp>
      <p:sp>
        <p:nvSpPr>
          <p:cNvPr id="7" name="TextBox 6">
            <a:extLst>
              <a:ext uri="{FF2B5EF4-FFF2-40B4-BE49-F238E27FC236}">
                <a16:creationId xmlns:a16="http://schemas.microsoft.com/office/drawing/2014/main" id="{08A57C64-B5BF-4C68-A69F-C0B5218A39F5}"/>
              </a:ext>
            </a:extLst>
          </p:cNvPr>
          <p:cNvSpPr txBox="1"/>
          <p:nvPr/>
        </p:nvSpPr>
        <p:spPr>
          <a:xfrm>
            <a:off x="1394442" y="4237855"/>
            <a:ext cx="589831" cy="1569660"/>
          </a:xfrm>
          <a:prstGeom prst="rect">
            <a:avLst/>
          </a:prstGeom>
          <a:noFill/>
        </p:spPr>
        <p:txBody>
          <a:bodyPr wrap="square" rtlCol="0">
            <a:spAutoFit/>
          </a:bodyPr>
          <a:lstStyle/>
          <a:p>
            <a:pPr algn="ctr"/>
            <a:r>
              <a:rPr lang="en-US" sz="3200" b="1" dirty="0"/>
              <a:t>+</a:t>
            </a:r>
          </a:p>
          <a:p>
            <a:pPr algn="ctr"/>
            <a:endParaRPr lang="en-US" sz="3200" b="1" dirty="0"/>
          </a:p>
          <a:p>
            <a:pPr algn="ctr"/>
            <a:r>
              <a:rPr lang="en-US" sz="3200" b="1" dirty="0"/>
              <a:t>-</a:t>
            </a:r>
          </a:p>
        </p:txBody>
      </p:sp>
      <p:sp>
        <p:nvSpPr>
          <p:cNvPr id="8" name="TextBox 7">
            <a:extLst>
              <a:ext uri="{FF2B5EF4-FFF2-40B4-BE49-F238E27FC236}">
                <a16:creationId xmlns:a16="http://schemas.microsoft.com/office/drawing/2014/main" id="{92DDAF6D-905E-4ED1-B890-2DBC84F1411E}"/>
              </a:ext>
            </a:extLst>
          </p:cNvPr>
          <p:cNvSpPr txBox="1"/>
          <p:nvPr/>
        </p:nvSpPr>
        <p:spPr>
          <a:xfrm>
            <a:off x="1984273" y="3464422"/>
            <a:ext cx="4670792" cy="584775"/>
          </a:xfrm>
          <a:prstGeom prst="rect">
            <a:avLst/>
          </a:prstGeom>
          <a:noFill/>
        </p:spPr>
        <p:txBody>
          <a:bodyPr wrap="square" rtlCol="0">
            <a:spAutoFit/>
          </a:bodyPr>
          <a:lstStyle/>
          <a:p>
            <a:pPr algn="ctr"/>
            <a:r>
              <a:rPr lang="en-US" sz="3200" b="1" dirty="0"/>
              <a:t>+			-</a:t>
            </a:r>
          </a:p>
        </p:txBody>
      </p:sp>
      <p:sp>
        <p:nvSpPr>
          <p:cNvPr id="13" name="Rectangle 12">
            <a:extLst>
              <a:ext uri="{FF2B5EF4-FFF2-40B4-BE49-F238E27FC236}">
                <a16:creationId xmlns:a16="http://schemas.microsoft.com/office/drawing/2014/main" id="{FE7CE10C-CE3F-4875-BB70-C9E5B0C5DEDF}"/>
              </a:ext>
            </a:extLst>
          </p:cNvPr>
          <p:cNvSpPr/>
          <p:nvPr/>
        </p:nvSpPr>
        <p:spPr>
          <a:xfrm>
            <a:off x="2106166" y="4049196"/>
            <a:ext cx="2103120" cy="914400"/>
          </a:xfrm>
          <a:prstGeom prst="rect">
            <a:avLst/>
          </a:prstGeom>
          <a:solidFill>
            <a:srgbClr val="00B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B440CE8-EEE9-475B-9AB4-32CAA7C3EC84}"/>
              </a:ext>
            </a:extLst>
          </p:cNvPr>
          <p:cNvSpPr/>
          <p:nvPr/>
        </p:nvSpPr>
        <p:spPr>
          <a:xfrm>
            <a:off x="4439140" y="5082909"/>
            <a:ext cx="2103120" cy="914400"/>
          </a:xfrm>
          <a:prstGeom prst="rect">
            <a:avLst/>
          </a:prstGeom>
          <a:solidFill>
            <a:schemeClr val="bg1">
              <a:lumMod val="6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6E0CE8-E1C9-42A0-88C7-2E55BF62C977}"/>
              </a:ext>
            </a:extLst>
          </p:cNvPr>
          <p:cNvSpPr/>
          <p:nvPr/>
        </p:nvSpPr>
        <p:spPr>
          <a:xfrm>
            <a:off x="4439140" y="4063915"/>
            <a:ext cx="2103120" cy="914400"/>
          </a:xfrm>
          <a:prstGeom prst="rect">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4424D8D-12E6-4CF3-A6D7-07BF07ACD951}"/>
              </a:ext>
            </a:extLst>
          </p:cNvPr>
          <p:cNvSpPr/>
          <p:nvPr/>
        </p:nvSpPr>
        <p:spPr>
          <a:xfrm>
            <a:off x="2106166" y="5082909"/>
            <a:ext cx="2103120" cy="914400"/>
          </a:xfrm>
          <a:prstGeom prst="rect">
            <a:avLst/>
          </a:prstGeom>
          <a:solidFill>
            <a:srgbClr val="FF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7CC7516-AE96-4D4F-B0B5-B8D13590B9DD}"/>
              </a:ext>
            </a:extLst>
          </p:cNvPr>
          <p:cNvSpPr txBox="1"/>
          <p:nvPr/>
        </p:nvSpPr>
        <p:spPr>
          <a:xfrm>
            <a:off x="2155010" y="4152453"/>
            <a:ext cx="2011680" cy="707886"/>
          </a:xfrm>
          <a:prstGeom prst="rect">
            <a:avLst/>
          </a:prstGeom>
          <a:noFill/>
        </p:spPr>
        <p:txBody>
          <a:bodyPr wrap="square" rtlCol="0">
            <a:spAutoFit/>
          </a:bodyPr>
          <a:lstStyle/>
          <a:p>
            <a:pPr algn="ctr"/>
            <a:r>
              <a:rPr lang="en-US" sz="2000" dirty="0"/>
              <a:t>CKD managed or prevented</a:t>
            </a:r>
          </a:p>
        </p:txBody>
      </p:sp>
      <p:sp>
        <p:nvSpPr>
          <p:cNvPr id="19" name="TextBox 18">
            <a:extLst>
              <a:ext uri="{FF2B5EF4-FFF2-40B4-BE49-F238E27FC236}">
                <a16:creationId xmlns:a16="http://schemas.microsoft.com/office/drawing/2014/main" id="{4A83A0E3-2BF1-4DF8-BDF4-AFD37D09DA86}"/>
              </a:ext>
            </a:extLst>
          </p:cNvPr>
          <p:cNvSpPr txBox="1"/>
          <p:nvPr/>
        </p:nvSpPr>
        <p:spPr>
          <a:xfrm>
            <a:off x="2062242" y="5171331"/>
            <a:ext cx="2214729" cy="707886"/>
          </a:xfrm>
          <a:prstGeom prst="rect">
            <a:avLst/>
          </a:prstGeom>
          <a:noFill/>
        </p:spPr>
        <p:txBody>
          <a:bodyPr wrap="square" rtlCol="0">
            <a:spAutoFit/>
          </a:bodyPr>
          <a:lstStyle/>
          <a:p>
            <a:pPr algn="ctr"/>
            <a:r>
              <a:rPr lang="en-US" sz="2000" dirty="0"/>
              <a:t>CKD not prevented or detected early</a:t>
            </a:r>
          </a:p>
        </p:txBody>
      </p:sp>
      <p:sp>
        <p:nvSpPr>
          <p:cNvPr id="20" name="TextBox 19">
            <a:extLst>
              <a:ext uri="{FF2B5EF4-FFF2-40B4-BE49-F238E27FC236}">
                <a16:creationId xmlns:a16="http://schemas.microsoft.com/office/drawing/2014/main" id="{4E30DDA8-AC25-4FB2-83B4-37D118104131}"/>
              </a:ext>
            </a:extLst>
          </p:cNvPr>
          <p:cNvSpPr txBox="1"/>
          <p:nvPr/>
        </p:nvSpPr>
        <p:spPr>
          <a:xfrm>
            <a:off x="4474464" y="4152453"/>
            <a:ext cx="2011680" cy="707886"/>
          </a:xfrm>
          <a:prstGeom prst="rect">
            <a:avLst/>
          </a:prstGeom>
          <a:noFill/>
        </p:spPr>
        <p:txBody>
          <a:bodyPr wrap="square" rtlCol="0">
            <a:spAutoFit/>
          </a:bodyPr>
          <a:lstStyle/>
          <a:p>
            <a:pPr algn="ctr"/>
            <a:r>
              <a:rPr lang="en-US" sz="2000" dirty="0"/>
              <a:t>1-3 unnecessary outpatient visits</a:t>
            </a:r>
          </a:p>
        </p:txBody>
      </p:sp>
      <p:sp>
        <p:nvSpPr>
          <p:cNvPr id="21" name="TextBox 20">
            <a:extLst>
              <a:ext uri="{FF2B5EF4-FFF2-40B4-BE49-F238E27FC236}">
                <a16:creationId xmlns:a16="http://schemas.microsoft.com/office/drawing/2014/main" id="{98F24EFA-DA61-4DB2-B981-D090843D0A87}"/>
              </a:ext>
            </a:extLst>
          </p:cNvPr>
          <p:cNvSpPr txBox="1"/>
          <p:nvPr/>
        </p:nvSpPr>
        <p:spPr>
          <a:xfrm>
            <a:off x="4474464" y="5268855"/>
            <a:ext cx="2011680" cy="400110"/>
          </a:xfrm>
          <a:prstGeom prst="rect">
            <a:avLst/>
          </a:prstGeom>
          <a:noFill/>
        </p:spPr>
        <p:txBody>
          <a:bodyPr wrap="square" rtlCol="0">
            <a:spAutoFit/>
          </a:bodyPr>
          <a:lstStyle/>
          <a:p>
            <a:pPr algn="ctr"/>
            <a:r>
              <a:rPr lang="en-US" sz="2000" dirty="0"/>
              <a:t>No issues</a:t>
            </a:r>
          </a:p>
        </p:txBody>
      </p:sp>
      <p:sp>
        <p:nvSpPr>
          <p:cNvPr id="9" name="TextBox 8">
            <a:extLst>
              <a:ext uri="{FF2B5EF4-FFF2-40B4-BE49-F238E27FC236}">
                <a16:creationId xmlns:a16="http://schemas.microsoft.com/office/drawing/2014/main" id="{1325516D-4915-4974-BC01-C8344A4DF46A}"/>
              </a:ext>
            </a:extLst>
          </p:cNvPr>
          <p:cNvSpPr txBox="1"/>
          <p:nvPr/>
        </p:nvSpPr>
        <p:spPr>
          <a:xfrm>
            <a:off x="7274285" y="3756749"/>
            <a:ext cx="4267899"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Benefit of true positive &gt;&gt; harms of false positive or false negative</a:t>
            </a:r>
          </a:p>
          <a:p>
            <a:pPr marL="285750" indent="-285750">
              <a:buFont typeface="Arial" panose="020B0604020202020204" pitchFamily="34" charset="0"/>
              <a:buChar char="•"/>
            </a:pPr>
            <a:r>
              <a:rPr lang="en-US" sz="2400" dirty="0"/>
              <a:t>Even modest predictive ability might add value</a:t>
            </a:r>
          </a:p>
        </p:txBody>
      </p:sp>
    </p:spTree>
    <p:extLst>
      <p:ext uri="{BB962C8B-B14F-4D97-AF65-F5344CB8AC3E}">
        <p14:creationId xmlns:p14="http://schemas.microsoft.com/office/powerpoint/2010/main" val="4172922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P spid="8" grpId="0"/>
      <p:bldP spid="13" grpId="0" animBg="1"/>
      <p:bldP spid="14" grpId="0" animBg="1"/>
      <p:bldP spid="15" grpId="0" animBg="1"/>
      <p:bldP spid="16" grpId="0" animBg="1"/>
      <p:bldP spid="17" grpId="0"/>
      <p:bldP spid="19" grpId="0"/>
      <p:bldP spid="20" grpId="0"/>
      <p:bldP spid="21"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528FF6-D50B-46A2-8F4E-8977E44F8F7C}"/>
              </a:ext>
            </a:extLst>
          </p:cNvPr>
          <p:cNvSpPr>
            <a:spLocks noGrp="1"/>
          </p:cNvSpPr>
          <p:nvPr>
            <p:ph sz="quarter" idx="10"/>
          </p:nvPr>
        </p:nvSpPr>
        <p:spPr>
          <a:xfrm>
            <a:off x="1210442" y="839441"/>
            <a:ext cx="10267951" cy="5012056"/>
          </a:xfrm>
        </p:spPr>
        <p:txBody>
          <a:bodyPr anchor="ctr">
            <a:normAutofit/>
          </a:bodyPr>
          <a:lstStyle/>
          <a:p>
            <a:pPr marL="0" indent="0" algn="ctr">
              <a:buNone/>
            </a:pPr>
            <a:r>
              <a:rPr lang="en-US" sz="4800" dirty="0"/>
              <a:t>Engagement with clinicians and domain experts is key to assessing potential value!</a:t>
            </a:r>
          </a:p>
        </p:txBody>
      </p:sp>
    </p:spTree>
    <p:extLst>
      <p:ext uri="{BB962C8B-B14F-4D97-AF65-F5344CB8AC3E}">
        <p14:creationId xmlns:p14="http://schemas.microsoft.com/office/powerpoint/2010/main" val="36998842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656A6B3-E357-CB27-0562-E5E3D237A72D}"/>
              </a:ext>
            </a:extLst>
          </p:cNvPr>
          <p:cNvSpPr>
            <a:spLocks noGrp="1"/>
          </p:cNvSpPr>
          <p:nvPr>
            <p:ph type="title"/>
          </p:nvPr>
        </p:nvSpPr>
        <p:spPr/>
        <p:txBody>
          <a:bodyPr/>
          <a:lstStyle/>
          <a:p>
            <a:r>
              <a:rPr lang="en-US" dirty="0">
                <a:solidFill>
                  <a:srgbClr val="FF0000"/>
                </a:solidFill>
              </a:rPr>
              <a:t>Keys to successful implementation</a:t>
            </a:r>
          </a:p>
        </p:txBody>
      </p:sp>
      <p:sp>
        <p:nvSpPr>
          <p:cNvPr id="23" name="Rectangle 22">
            <a:extLst>
              <a:ext uri="{FF2B5EF4-FFF2-40B4-BE49-F238E27FC236}">
                <a16:creationId xmlns:a16="http://schemas.microsoft.com/office/drawing/2014/main" id="{CDC94805-7A38-C703-D20D-867B0A445F35}"/>
              </a:ext>
            </a:extLst>
          </p:cNvPr>
          <p:cNvSpPr/>
          <p:nvPr/>
        </p:nvSpPr>
        <p:spPr>
          <a:xfrm>
            <a:off x="1261452" y="2169446"/>
            <a:ext cx="4572000" cy="881529"/>
          </a:xfrm>
          <a:prstGeom prst="rect">
            <a:avLst/>
          </a:prstGeom>
          <a:solidFill>
            <a:srgbClr val="8C1515">
              <a:lumMod val="40000"/>
              <a:lumOff val="60000"/>
            </a:srgbClr>
          </a:solidFill>
          <a:ln w="9525" cap="flat" cmpd="sng" algn="ctr">
            <a:solidFill>
              <a:srgbClr val="FFFFFF"/>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ource Sans Pro"/>
              <a:ea typeface="+mn-ea"/>
              <a:cs typeface="+mn-cs"/>
            </a:endParaRPr>
          </a:p>
        </p:txBody>
      </p:sp>
      <p:sp>
        <p:nvSpPr>
          <p:cNvPr id="24" name="Content Placeholder 2">
            <a:extLst>
              <a:ext uri="{FF2B5EF4-FFF2-40B4-BE49-F238E27FC236}">
                <a16:creationId xmlns:a16="http://schemas.microsoft.com/office/drawing/2014/main" id="{46564EBB-A82D-12E9-5B83-67045716DCE5}"/>
              </a:ext>
            </a:extLst>
          </p:cNvPr>
          <p:cNvSpPr txBox="1">
            <a:spLocks/>
          </p:cNvSpPr>
          <p:nvPr/>
        </p:nvSpPr>
        <p:spPr>
          <a:xfrm>
            <a:off x="1274238" y="1211580"/>
            <a:ext cx="10267951" cy="5012056"/>
          </a:xfrm>
          <a:prstGeom prst="rect">
            <a:avLst/>
          </a:prstGeom>
        </p:spPr>
        <p:txBody>
          <a:bodyPr vert="horz" lIns="0" tIns="45720" rIns="0" bIns="45720" rtlCol="0">
            <a:normAutofit/>
          </a:bodyPr>
          <a:lstStyle>
            <a:lvl1pPr marL="342900" indent="-342900" algn="l" defTabSz="457200" rtl="0" eaLnBrk="1" fontAlgn="base" hangingPunct="1">
              <a:spcBef>
                <a:spcPct val="20000"/>
              </a:spcBef>
              <a:spcAft>
                <a:spcPct val="0"/>
              </a:spcAft>
              <a:buClr>
                <a:schemeClr val="bg2"/>
              </a:buClr>
              <a:buFont typeface="Wingdings" charset="0"/>
              <a:defRPr kern="1200" spc="20">
                <a:solidFill>
                  <a:schemeClr val="tx1"/>
                </a:solidFill>
                <a:latin typeface="Arial"/>
                <a:ea typeface="ＭＳ Ｐゴシック" charset="0"/>
                <a:cs typeface="ＭＳ Ｐゴシック" charset="0"/>
              </a:defRPr>
            </a:lvl1pPr>
            <a:lvl2pPr marL="288925" indent="-288925" algn="l" defTabSz="457200" rtl="0" eaLnBrk="1" fontAlgn="base" hangingPunct="1">
              <a:spcBef>
                <a:spcPct val="20000"/>
              </a:spcBef>
              <a:spcAft>
                <a:spcPct val="0"/>
              </a:spcAft>
              <a:buClr>
                <a:schemeClr val="bg2"/>
              </a:buClr>
              <a:buFont typeface="Wingdings" charset="0"/>
              <a:buChar char="§"/>
              <a:defRPr kern="1200">
                <a:solidFill>
                  <a:srgbClr val="595959"/>
                </a:solidFill>
                <a:latin typeface="Arial"/>
                <a:ea typeface="ＭＳ Ｐゴシック" charset="0"/>
                <a:cs typeface="+mn-cs"/>
              </a:defRPr>
            </a:lvl2pPr>
            <a:lvl3pPr marL="569913" indent="-225425" algn="l" defTabSz="457200" rtl="0" eaLnBrk="1" fontAlgn="base" hangingPunct="1">
              <a:spcBef>
                <a:spcPct val="20000"/>
              </a:spcBef>
              <a:spcAft>
                <a:spcPct val="0"/>
              </a:spcAft>
              <a:buClr>
                <a:schemeClr val="bg2"/>
              </a:buClr>
              <a:buSzPct val="102000"/>
              <a:buFont typeface="Source Sans Pro" charset="0"/>
              <a:buChar char="›"/>
              <a:defRPr kern="1200">
                <a:solidFill>
                  <a:srgbClr val="595959"/>
                </a:solidFill>
                <a:latin typeface="Arial"/>
                <a:ea typeface="ＭＳ Ｐゴシック" charset="0"/>
                <a:cs typeface="+mn-cs"/>
              </a:defRPr>
            </a:lvl3pPr>
            <a:lvl4pPr marL="914400" indent="-227013" algn="l" defTabSz="457200" rtl="0" eaLnBrk="1" fontAlgn="base" hangingPunct="1">
              <a:spcBef>
                <a:spcPct val="20000"/>
              </a:spcBef>
              <a:spcAft>
                <a:spcPct val="0"/>
              </a:spcAft>
              <a:buClr>
                <a:schemeClr val="bg2"/>
              </a:buClr>
              <a:buFont typeface="Arial" charset="0"/>
              <a:buChar char="•"/>
              <a:defRPr kern="1200">
                <a:solidFill>
                  <a:srgbClr val="595959"/>
                </a:solidFill>
                <a:latin typeface="Arial"/>
                <a:ea typeface="ＭＳ Ｐゴシック" charset="0"/>
                <a:cs typeface="+mn-cs"/>
              </a:defRPr>
            </a:lvl4pPr>
            <a:lvl5pPr marL="1258888" indent="-227013" algn="l" defTabSz="457200" rtl="0" eaLnBrk="1" fontAlgn="base" hangingPunct="1">
              <a:spcBef>
                <a:spcPct val="20000"/>
              </a:spcBef>
              <a:spcAft>
                <a:spcPct val="0"/>
              </a:spcAft>
              <a:buClr>
                <a:schemeClr val="bg2"/>
              </a:buClr>
              <a:buFont typeface="Source Sans Pro" charset="0"/>
              <a:buChar char="–"/>
              <a:defRPr kern="1200">
                <a:solidFill>
                  <a:srgbClr val="595959"/>
                </a:solidFill>
                <a:latin typeface="Arial"/>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base" latinLnBrk="0" hangingPunct="1">
              <a:lnSpc>
                <a:spcPct val="100000"/>
              </a:lnSpc>
              <a:spcBef>
                <a:spcPct val="20000"/>
              </a:spcBef>
              <a:spcAft>
                <a:spcPct val="0"/>
              </a:spcAft>
              <a:buClr>
                <a:srgbClr val="8C1515"/>
              </a:buClr>
              <a:buSzTx/>
              <a:buFont typeface="Arial" panose="020B0604020202020204" pitchFamily="34" charset="0"/>
              <a:buChar char="•"/>
              <a:tabLst/>
              <a:defRPr/>
            </a:pPr>
            <a:endParaRPr kumimoji="0" lang="en-US" sz="1800" b="1" i="0" u="none" strike="noStrike" kern="1200" cap="none" spc="20" normalizeH="0" baseline="0" noProof="0" dirty="0">
              <a:ln>
                <a:noFill/>
              </a:ln>
              <a:solidFill>
                <a:sysClr val="windowText" lastClr="000000"/>
              </a:solidFill>
              <a:effectLst/>
              <a:uLnTx/>
              <a:uFillTx/>
              <a:latin typeface="Arial"/>
              <a:ea typeface="ＭＳ Ｐゴシック" charset="0"/>
            </a:endParaRPr>
          </a:p>
          <a:p>
            <a:pPr marL="344488" marR="0" lvl="2" indent="0" algn="l" defTabSz="457200" rtl="0" eaLnBrk="1" fontAlgn="base" latinLnBrk="0" hangingPunct="1">
              <a:lnSpc>
                <a:spcPct val="100000"/>
              </a:lnSpc>
              <a:spcBef>
                <a:spcPct val="20000"/>
              </a:spcBef>
              <a:spcAft>
                <a:spcPct val="0"/>
              </a:spcAft>
              <a:buClr>
                <a:srgbClr val="8C1515"/>
              </a:buClr>
              <a:buSzPct val="102000"/>
              <a:buFont typeface="Source Sans Pro" charset="0"/>
              <a:buNone/>
              <a:tabLst/>
              <a:defRPr/>
            </a:pPr>
            <a:r>
              <a:rPr kumimoji="0" lang="en-US" sz="1800" b="0" i="0" u="none" strike="noStrike" kern="1200" cap="none" spc="0" normalizeH="0" baseline="0" noProof="0" dirty="0">
                <a:ln>
                  <a:noFill/>
                </a:ln>
                <a:solidFill>
                  <a:sysClr val="windowText" lastClr="000000"/>
                </a:solidFill>
                <a:effectLst/>
                <a:uLnTx/>
                <a:uFillTx/>
                <a:latin typeface="Arial"/>
                <a:ea typeface="ＭＳ Ｐゴシック" charset="0"/>
                <a:cs typeface="+mn-cs"/>
              </a:rPr>
              <a:t>			Assess potential value</a:t>
            </a:r>
          </a:p>
          <a:p>
            <a:pPr marL="344488" marR="0" lvl="2" indent="0" algn="l" defTabSz="457200" rtl="0" eaLnBrk="1" fontAlgn="base" latinLnBrk="0" hangingPunct="1">
              <a:lnSpc>
                <a:spcPct val="100000"/>
              </a:lnSpc>
              <a:spcBef>
                <a:spcPct val="20000"/>
              </a:spcBef>
              <a:spcAft>
                <a:spcPct val="0"/>
              </a:spcAft>
              <a:buClr>
                <a:srgbClr val="8C1515"/>
              </a:buClr>
              <a:buSzPct val="102000"/>
              <a:buFont typeface="Source Sans Pro" charset="0"/>
              <a:buNone/>
              <a:tabLst/>
              <a:defRPr/>
            </a:pPr>
            <a:endParaRPr kumimoji="0" lang="en-US" sz="2800" b="0" i="0" u="none" strike="noStrike" kern="1200" cap="none" spc="0" normalizeH="0" baseline="0" noProof="0" dirty="0">
              <a:ln>
                <a:noFill/>
              </a:ln>
              <a:solidFill>
                <a:sysClr val="windowText" lastClr="000000"/>
              </a:solidFill>
              <a:effectLst/>
              <a:uLnTx/>
              <a:uFillTx/>
              <a:latin typeface="Arial"/>
              <a:ea typeface="ＭＳ Ｐゴシック" charset="0"/>
              <a:cs typeface="+mn-cs"/>
            </a:endParaRPr>
          </a:p>
          <a:p>
            <a:pPr marL="344488" marR="0" lvl="2" indent="0" algn="l" defTabSz="457200" rtl="0" eaLnBrk="1" fontAlgn="base" latinLnBrk="0" hangingPunct="1">
              <a:lnSpc>
                <a:spcPct val="100000"/>
              </a:lnSpc>
              <a:spcBef>
                <a:spcPct val="20000"/>
              </a:spcBef>
              <a:spcAft>
                <a:spcPct val="0"/>
              </a:spcAft>
              <a:buClr>
                <a:srgbClr val="8C1515"/>
              </a:buClr>
              <a:buSzPct val="102000"/>
              <a:buFont typeface="Source Sans Pro" charset="0"/>
              <a:buNone/>
              <a:tabLst/>
              <a:defRPr/>
            </a:pPr>
            <a:r>
              <a:rPr kumimoji="0" lang="en-US" sz="1800" b="0" i="0" u="none" strike="noStrike" kern="1200" cap="none" spc="0" normalizeH="0" baseline="0" noProof="0" dirty="0">
                <a:ln>
                  <a:noFill/>
                </a:ln>
                <a:solidFill>
                  <a:sysClr val="windowText" lastClr="000000"/>
                </a:solidFill>
                <a:effectLst/>
                <a:uLnTx/>
                <a:uFillTx/>
                <a:latin typeface="Arial"/>
                <a:ea typeface="ＭＳ Ｐゴシック" charset="0"/>
                <a:cs typeface="+mn-cs"/>
              </a:rPr>
              <a:t>			 Design for the workflow</a:t>
            </a:r>
          </a:p>
          <a:p>
            <a:pPr marL="344488" marR="0" lvl="2" indent="0" algn="l" defTabSz="457200" rtl="0" eaLnBrk="1" fontAlgn="base" latinLnBrk="0" hangingPunct="1">
              <a:lnSpc>
                <a:spcPct val="100000"/>
              </a:lnSpc>
              <a:spcBef>
                <a:spcPct val="20000"/>
              </a:spcBef>
              <a:spcAft>
                <a:spcPct val="0"/>
              </a:spcAft>
              <a:buClr>
                <a:srgbClr val="8C1515"/>
              </a:buClr>
              <a:buSzPct val="102000"/>
              <a:buFont typeface="Source Sans Pro" charset="0"/>
              <a:buNone/>
              <a:tabLst/>
              <a:defRPr/>
            </a:pPr>
            <a:endParaRPr kumimoji="0" lang="en-US" sz="2800" b="0" i="0" u="none" strike="noStrike" kern="1200" cap="none" spc="0" normalizeH="0" baseline="0" noProof="0" dirty="0">
              <a:ln>
                <a:noFill/>
              </a:ln>
              <a:solidFill>
                <a:sysClr val="windowText" lastClr="000000"/>
              </a:solidFill>
              <a:effectLst/>
              <a:uLnTx/>
              <a:uFillTx/>
              <a:latin typeface="Arial"/>
              <a:ea typeface="ＭＳ Ｐゴシック" charset="0"/>
              <a:cs typeface="+mn-cs"/>
            </a:endParaRPr>
          </a:p>
          <a:p>
            <a:pPr marL="344488" marR="0" lvl="2" indent="0" algn="l" defTabSz="457200" rtl="0" eaLnBrk="1" fontAlgn="base" latinLnBrk="0" hangingPunct="1">
              <a:lnSpc>
                <a:spcPct val="100000"/>
              </a:lnSpc>
              <a:spcBef>
                <a:spcPct val="20000"/>
              </a:spcBef>
              <a:spcAft>
                <a:spcPct val="0"/>
              </a:spcAft>
              <a:buClr>
                <a:srgbClr val="8C1515"/>
              </a:buClr>
              <a:buSzPct val="102000"/>
              <a:buFont typeface="Source Sans Pro" charset="0"/>
              <a:buNone/>
              <a:tabLst/>
              <a:defRPr/>
            </a:pPr>
            <a:r>
              <a:rPr kumimoji="0" lang="en-US" sz="1800" b="0" i="0" u="none" strike="noStrike" kern="1200" cap="none" spc="0" normalizeH="0" baseline="0" noProof="0" dirty="0">
                <a:ln>
                  <a:noFill/>
                </a:ln>
                <a:solidFill>
                  <a:sysClr val="windowText" lastClr="000000"/>
                </a:solidFill>
                <a:effectLst/>
                <a:uLnTx/>
                <a:uFillTx/>
                <a:latin typeface="Arial"/>
                <a:ea typeface="ＭＳ Ｐゴシック" charset="0"/>
                <a:cs typeface="+mn-cs"/>
              </a:rPr>
              <a:t>			Maximize utility, not accuracy</a:t>
            </a:r>
          </a:p>
          <a:p>
            <a:pPr marL="342900" marR="0" lvl="0" indent="-342900" algn="l" defTabSz="457200" rtl="0" eaLnBrk="1" fontAlgn="base" latinLnBrk="0" hangingPunct="1">
              <a:lnSpc>
                <a:spcPct val="100000"/>
              </a:lnSpc>
              <a:spcBef>
                <a:spcPct val="20000"/>
              </a:spcBef>
              <a:spcAft>
                <a:spcPct val="0"/>
              </a:spcAft>
              <a:buClr>
                <a:srgbClr val="8C1515"/>
              </a:buClr>
              <a:buSzTx/>
              <a:buFont typeface="Arial" panose="020B0604020202020204" pitchFamily="34" charset="0"/>
              <a:buChar char="•"/>
              <a:tabLst/>
              <a:defRPr/>
            </a:pPr>
            <a:endParaRPr kumimoji="0" lang="en-US" sz="1800" b="0" i="0" u="none" strike="noStrike" kern="1200" cap="none" spc="20" normalizeH="0" baseline="0" noProof="0" dirty="0">
              <a:ln>
                <a:noFill/>
              </a:ln>
              <a:solidFill>
                <a:sysClr val="windowText" lastClr="000000"/>
              </a:solidFill>
              <a:effectLst/>
              <a:uLnTx/>
              <a:uFillTx/>
              <a:latin typeface="Arial"/>
              <a:ea typeface="ＭＳ Ｐゴシック" charset="0"/>
            </a:endParaRPr>
          </a:p>
          <a:p>
            <a:pPr marL="342900" marR="0" lvl="0" indent="-342900" algn="l" defTabSz="457200" rtl="0" eaLnBrk="1" fontAlgn="base" latinLnBrk="0" hangingPunct="1">
              <a:lnSpc>
                <a:spcPct val="100000"/>
              </a:lnSpc>
              <a:spcBef>
                <a:spcPct val="20000"/>
              </a:spcBef>
              <a:spcAft>
                <a:spcPct val="0"/>
              </a:spcAft>
              <a:buClr>
                <a:srgbClr val="8C1515"/>
              </a:buClr>
              <a:buSzTx/>
              <a:buFont typeface="Arial" panose="020B0604020202020204" pitchFamily="34" charset="0"/>
              <a:buChar char="•"/>
              <a:tabLst/>
              <a:defRPr/>
            </a:pPr>
            <a:endParaRPr kumimoji="0" lang="en-US" sz="1800" b="0" i="0" u="none" strike="noStrike" kern="1200" cap="none" spc="20" normalizeH="0" baseline="0" noProof="0" dirty="0">
              <a:ln>
                <a:noFill/>
              </a:ln>
              <a:solidFill>
                <a:sysClr val="windowText" lastClr="000000"/>
              </a:solidFill>
              <a:effectLst/>
              <a:uLnTx/>
              <a:uFillTx/>
              <a:latin typeface="Arial"/>
              <a:ea typeface="ＭＳ Ｐゴシック" charset="0"/>
            </a:endParaRPr>
          </a:p>
          <a:p>
            <a:pPr marL="0" marR="0" lvl="0" indent="0" algn="l" defTabSz="457200" rtl="0" eaLnBrk="1" fontAlgn="base" latinLnBrk="0" hangingPunct="1">
              <a:lnSpc>
                <a:spcPct val="100000"/>
              </a:lnSpc>
              <a:spcBef>
                <a:spcPct val="20000"/>
              </a:spcBef>
              <a:spcAft>
                <a:spcPct val="0"/>
              </a:spcAft>
              <a:buClr>
                <a:srgbClr val="8C1515"/>
              </a:buClr>
              <a:buSzTx/>
              <a:buFont typeface="Wingdings" charset="0"/>
              <a:buNone/>
              <a:tabLst/>
              <a:defRPr/>
            </a:pPr>
            <a:endParaRPr kumimoji="0" lang="en-US" sz="1800" b="1" i="0" u="none" strike="noStrike" kern="1200" cap="none" spc="20" normalizeH="0" baseline="0" noProof="0" dirty="0">
              <a:ln>
                <a:noFill/>
              </a:ln>
              <a:solidFill>
                <a:sysClr val="windowText" lastClr="000000"/>
              </a:solidFill>
              <a:effectLst/>
              <a:uLnTx/>
              <a:uFillTx/>
              <a:latin typeface="Arial"/>
              <a:ea typeface="ＭＳ Ｐゴシック" charset="0"/>
            </a:endParaRPr>
          </a:p>
        </p:txBody>
      </p:sp>
      <p:pic>
        <p:nvPicPr>
          <p:cNvPr id="25" name="Picture 12" descr="Image result for clipart line graph">
            <a:extLst>
              <a:ext uri="{FF2B5EF4-FFF2-40B4-BE49-F238E27FC236}">
                <a16:creationId xmlns:a16="http://schemas.microsoft.com/office/drawing/2014/main" id="{7DA4DA54-2029-DA87-3FA0-2C05BCD69D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010" y="3193036"/>
            <a:ext cx="604092" cy="60409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4" descr="Image result for hospital process clipart">
            <a:extLst>
              <a:ext uri="{FF2B5EF4-FFF2-40B4-BE49-F238E27FC236}">
                <a16:creationId xmlns:a16="http://schemas.microsoft.com/office/drawing/2014/main" id="{88725F82-8C9C-DBA4-C33F-646D111BF8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5657" y="2229827"/>
            <a:ext cx="918798" cy="82114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93B9913C-A56E-07AA-1AF3-D3BFD2142BF5}"/>
              </a:ext>
            </a:extLst>
          </p:cNvPr>
          <p:cNvPicPr>
            <a:picLocks noChangeAspect="1"/>
          </p:cNvPicPr>
          <p:nvPr/>
        </p:nvPicPr>
        <p:blipFill>
          <a:blip r:embed="rId5"/>
          <a:stretch>
            <a:fillRect/>
          </a:stretch>
        </p:blipFill>
        <p:spPr>
          <a:xfrm>
            <a:off x="1417572" y="1404574"/>
            <a:ext cx="1054968" cy="683380"/>
          </a:xfrm>
          <a:prstGeom prst="rect">
            <a:avLst/>
          </a:prstGeom>
        </p:spPr>
      </p:pic>
    </p:spTree>
    <p:extLst>
      <p:ext uri="{BB962C8B-B14F-4D97-AF65-F5344CB8AC3E}">
        <p14:creationId xmlns:p14="http://schemas.microsoft.com/office/powerpoint/2010/main" val="2378811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27E06-83F6-40C2-B7DD-A2CAEAC8B3DD}"/>
              </a:ext>
            </a:extLst>
          </p:cNvPr>
          <p:cNvSpPr>
            <a:spLocks noGrp="1"/>
          </p:cNvSpPr>
          <p:nvPr>
            <p:ph type="title"/>
          </p:nvPr>
        </p:nvSpPr>
        <p:spPr/>
        <p:txBody>
          <a:bodyPr/>
          <a:lstStyle/>
          <a:p>
            <a:r>
              <a:rPr lang="en-US" dirty="0">
                <a:solidFill>
                  <a:srgbClr val="FF0000"/>
                </a:solidFill>
              </a:rPr>
              <a:t>Designing for clinical workflow: When to run model?</a:t>
            </a:r>
          </a:p>
        </p:txBody>
      </p:sp>
      <p:sp>
        <p:nvSpPr>
          <p:cNvPr id="25" name="Rectangle 24">
            <a:extLst>
              <a:ext uri="{FF2B5EF4-FFF2-40B4-BE49-F238E27FC236}">
                <a16:creationId xmlns:a16="http://schemas.microsoft.com/office/drawing/2014/main" id="{4C05C3E5-493B-E75A-1CFC-BD5B4AE890CE}"/>
              </a:ext>
            </a:extLst>
          </p:cNvPr>
          <p:cNvSpPr/>
          <p:nvPr/>
        </p:nvSpPr>
        <p:spPr>
          <a:xfrm>
            <a:off x="9829686" y="3130924"/>
            <a:ext cx="1712498" cy="650700"/>
          </a:xfrm>
          <a:prstGeom prst="rect">
            <a:avLst/>
          </a:prstGeom>
          <a:gradFill rotWithShape="1">
            <a:gsLst>
              <a:gs pos="0">
                <a:srgbClr val="000000">
                  <a:shade val="70000"/>
                  <a:satMod val="150000"/>
                </a:srgbClr>
              </a:gs>
              <a:gs pos="34000">
                <a:srgbClr val="000000">
                  <a:shade val="70000"/>
                  <a:satMod val="140000"/>
                </a:srgbClr>
              </a:gs>
              <a:gs pos="70000">
                <a:srgbClr val="000000">
                  <a:tint val="100000"/>
                  <a:shade val="90000"/>
                  <a:satMod val="140000"/>
                </a:srgbClr>
              </a:gs>
              <a:gs pos="100000">
                <a:srgbClr val="000000">
                  <a:tint val="100000"/>
                  <a:shade val="100000"/>
                  <a:satMod val="100000"/>
                </a:srgbClr>
              </a:gs>
            </a:gsLst>
            <a:path path="circle">
              <a:fillToRect l="100000" t="100000" r="100000" b="100000"/>
            </a:path>
          </a:gradFill>
          <a:ln w="9525" cap="flat" cmpd="sng" algn="ctr">
            <a:solidFill>
              <a:srgbClr val="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ource Sans Pro"/>
                <a:ea typeface="+mn-ea"/>
                <a:cs typeface="+mn-cs"/>
              </a:rPr>
              <a:t>Outcome</a:t>
            </a:r>
          </a:p>
        </p:txBody>
      </p:sp>
      <p:sp>
        <p:nvSpPr>
          <p:cNvPr id="26" name="Arrow: Right 4">
            <a:extLst>
              <a:ext uri="{FF2B5EF4-FFF2-40B4-BE49-F238E27FC236}">
                <a16:creationId xmlns:a16="http://schemas.microsoft.com/office/drawing/2014/main" id="{3A83A51F-C873-63DC-090C-45706D0E8516}"/>
              </a:ext>
            </a:extLst>
          </p:cNvPr>
          <p:cNvSpPr/>
          <p:nvPr/>
        </p:nvSpPr>
        <p:spPr>
          <a:xfrm>
            <a:off x="1274238" y="3026232"/>
            <a:ext cx="8564652" cy="905241"/>
          </a:xfrm>
          <a:prstGeom prst="rightArrow">
            <a:avLst/>
          </a:prstGeom>
          <a:solidFill>
            <a:srgbClr val="175E54"/>
          </a:solidFill>
          <a:ln w="9525" cap="flat" cmpd="sng" algn="ctr">
            <a:noFill/>
            <a:prstDash val="solid"/>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ource Sans Pro"/>
                <a:ea typeface="+mn-ea"/>
                <a:cs typeface="+mn-cs"/>
              </a:rPr>
              <a:t>Clinical workflow</a:t>
            </a:r>
          </a:p>
        </p:txBody>
      </p:sp>
      <p:sp>
        <p:nvSpPr>
          <p:cNvPr id="27" name="Right Triangle 26">
            <a:extLst>
              <a:ext uri="{FF2B5EF4-FFF2-40B4-BE49-F238E27FC236}">
                <a16:creationId xmlns:a16="http://schemas.microsoft.com/office/drawing/2014/main" id="{AE57C6DB-AA87-C5A4-BC6D-4515B0EFB9AB}"/>
              </a:ext>
            </a:extLst>
          </p:cNvPr>
          <p:cNvSpPr/>
          <p:nvPr/>
        </p:nvSpPr>
        <p:spPr>
          <a:xfrm flipV="1">
            <a:off x="1255832" y="3737056"/>
            <a:ext cx="8027806" cy="1360369"/>
          </a:xfrm>
          <a:prstGeom prst="rtTriangle">
            <a:avLst/>
          </a:prstGeom>
          <a:solidFill>
            <a:srgbClr val="8D3C1E"/>
          </a:solidFill>
          <a:ln w="264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ource Sans Pro"/>
              <a:ea typeface="+mn-ea"/>
              <a:cs typeface="+mn-cs"/>
            </a:endParaRPr>
          </a:p>
        </p:txBody>
      </p:sp>
      <p:sp>
        <p:nvSpPr>
          <p:cNvPr id="28" name="Right Triangle 27">
            <a:extLst>
              <a:ext uri="{FF2B5EF4-FFF2-40B4-BE49-F238E27FC236}">
                <a16:creationId xmlns:a16="http://schemas.microsoft.com/office/drawing/2014/main" id="{76A23452-3D57-CF1D-BB79-EA3CE1452541}"/>
              </a:ext>
            </a:extLst>
          </p:cNvPr>
          <p:cNvSpPr/>
          <p:nvPr/>
        </p:nvSpPr>
        <p:spPr>
          <a:xfrm rot="10800000" flipV="1">
            <a:off x="1265035" y="1864316"/>
            <a:ext cx="8027806" cy="1360369"/>
          </a:xfrm>
          <a:prstGeom prst="rtTriangle">
            <a:avLst/>
          </a:prstGeom>
          <a:solidFill>
            <a:srgbClr val="8D3C1E"/>
          </a:solidFill>
          <a:ln w="264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ource Sans Pro"/>
                <a:ea typeface="+mn-ea"/>
                <a:cs typeface="+mn-cs"/>
              </a:rPr>
              <a:t>Available data accumulating</a:t>
            </a:r>
          </a:p>
        </p:txBody>
      </p:sp>
      <p:sp>
        <p:nvSpPr>
          <p:cNvPr id="29" name="TextBox 28">
            <a:extLst>
              <a:ext uri="{FF2B5EF4-FFF2-40B4-BE49-F238E27FC236}">
                <a16:creationId xmlns:a16="http://schemas.microsoft.com/office/drawing/2014/main" id="{7360EE08-5ECA-8A82-77E2-D7DB3C069834}"/>
              </a:ext>
            </a:extLst>
          </p:cNvPr>
          <p:cNvSpPr txBox="1"/>
          <p:nvPr/>
        </p:nvSpPr>
        <p:spPr>
          <a:xfrm>
            <a:off x="1378627" y="3895080"/>
            <a:ext cx="3629378" cy="369332"/>
          </a:xfrm>
          <a:prstGeom prst="rect">
            <a:avLst/>
          </a:prstGeom>
          <a:noFill/>
        </p:spPr>
        <p:txBody>
          <a:bodyPr wrap="square" rtlCol="0">
            <a:spAutoFit/>
          </a:bodyPr>
          <a:lstStyle/>
          <a:p>
            <a:pPr defTabSz="457200"/>
            <a:r>
              <a:rPr lang="en-US" dirty="0">
                <a:solidFill>
                  <a:srgbClr val="FFFFFF"/>
                </a:solidFill>
                <a:latin typeface="Source Sans Pro"/>
              </a:rPr>
              <a:t>Opportunity to intervene shrinking</a:t>
            </a:r>
          </a:p>
        </p:txBody>
      </p:sp>
      <p:sp>
        <p:nvSpPr>
          <p:cNvPr id="30" name="Arrow: Up 10">
            <a:extLst>
              <a:ext uri="{FF2B5EF4-FFF2-40B4-BE49-F238E27FC236}">
                <a16:creationId xmlns:a16="http://schemas.microsoft.com/office/drawing/2014/main" id="{96C258F3-2624-CEA5-9721-38485FD07DC6}"/>
              </a:ext>
            </a:extLst>
          </p:cNvPr>
          <p:cNvSpPr/>
          <p:nvPr/>
        </p:nvSpPr>
        <p:spPr>
          <a:xfrm rot="10800000">
            <a:off x="1682044" y="2301780"/>
            <a:ext cx="451556" cy="1004395"/>
          </a:xfrm>
          <a:prstGeom prst="upArrow">
            <a:avLst/>
          </a:prstGeom>
          <a:gradFill rotWithShape="1">
            <a:gsLst>
              <a:gs pos="0">
                <a:srgbClr val="000000">
                  <a:shade val="70000"/>
                  <a:satMod val="150000"/>
                </a:srgbClr>
              </a:gs>
              <a:gs pos="34000">
                <a:srgbClr val="000000">
                  <a:shade val="70000"/>
                  <a:satMod val="140000"/>
                </a:srgbClr>
              </a:gs>
              <a:gs pos="70000">
                <a:srgbClr val="000000">
                  <a:tint val="100000"/>
                  <a:shade val="90000"/>
                  <a:satMod val="140000"/>
                </a:srgbClr>
              </a:gs>
              <a:gs pos="100000">
                <a:srgbClr val="000000">
                  <a:tint val="100000"/>
                  <a:shade val="100000"/>
                  <a:satMod val="100000"/>
                </a:srgbClr>
              </a:gs>
            </a:gsLst>
            <a:path path="circle">
              <a:fillToRect l="100000" t="100000" r="100000" b="100000"/>
            </a:path>
          </a:gradFill>
          <a:ln w="9525" cap="flat" cmpd="sng" algn="ctr">
            <a:solidFill>
              <a:srgbClr val="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ource Sans Pro"/>
              <a:ea typeface="+mn-ea"/>
              <a:cs typeface="+mn-cs"/>
            </a:endParaRPr>
          </a:p>
        </p:txBody>
      </p:sp>
      <p:sp>
        <p:nvSpPr>
          <p:cNvPr id="31" name="TextBox 30">
            <a:extLst>
              <a:ext uri="{FF2B5EF4-FFF2-40B4-BE49-F238E27FC236}">
                <a16:creationId xmlns:a16="http://schemas.microsoft.com/office/drawing/2014/main" id="{70972322-5A28-D026-3DD2-8B55121E6B88}"/>
              </a:ext>
            </a:extLst>
          </p:cNvPr>
          <p:cNvSpPr txBox="1"/>
          <p:nvPr/>
        </p:nvSpPr>
        <p:spPr>
          <a:xfrm>
            <a:off x="1378627" y="1252675"/>
            <a:ext cx="2674084" cy="923330"/>
          </a:xfrm>
          <a:prstGeom prst="rect">
            <a:avLst/>
          </a:prstGeom>
          <a:noFill/>
        </p:spPr>
        <p:txBody>
          <a:bodyPr wrap="square" rtlCol="0">
            <a:spAutoFit/>
          </a:bodyPr>
          <a:lstStyle/>
          <a:p>
            <a:pPr defTabSz="457200"/>
            <a:r>
              <a:rPr lang="en-US" b="1" dirty="0">
                <a:solidFill>
                  <a:srgbClr val="000000"/>
                </a:solidFill>
                <a:latin typeface="Source Sans Pro"/>
              </a:rPr>
              <a:t>Too early</a:t>
            </a:r>
            <a:endParaRPr lang="en-US" dirty="0">
              <a:solidFill>
                <a:srgbClr val="000000"/>
              </a:solidFill>
              <a:latin typeface="Source Sans Pro"/>
            </a:endParaRPr>
          </a:p>
          <a:p>
            <a:pPr defTabSz="457200"/>
            <a:r>
              <a:rPr lang="en-US" dirty="0">
                <a:solidFill>
                  <a:srgbClr val="000000"/>
                </a:solidFill>
                <a:latin typeface="Source Sans Pro"/>
              </a:rPr>
              <a:t>Not enough data to make good prediction</a:t>
            </a:r>
          </a:p>
        </p:txBody>
      </p:sp>
      <p:sp>
        <p:nvSpPr>
          <p:cNvPr id="32" name="Arrow: Up 14">
            <a:extLst>
              <a:ext uri="{FF2B5EF4-FFF2-40B4-BE49-F238E27FC236}">
                <a16:creationId xmlns:a16="http://schemas.microsoft.com/office/drawing/2014/main" id="{5D703923-7217-1892-E835-EC5FAFEBA087}"/>
              </a:ext>
            </a:extLst>
          </p:cNvPr>
          <p:cNvSpPr/>
          <p:nvPr/>
        </p:nvSpPr>
        <p:spPr>
          <a:xfrm>
            <a:off x="8004476" y="3676946"/>
            <a:ext cx="451556" cy="1004395"/>
          </a:xfrm>
          <a:prstGeom prst="upArrow">
            <a:avLst/>
          </a:prstGeom>
          <a:gradFill rotWithShape="1">
            <a:gsLst>
              <a:gs pos="0">
                <a:srgbClr val="000000">
                  <a:shade val="70000"/>
                  <a:satMod val="150000"/>
                </a:srgbClr>
              </a:gs>
              <a:gs pos="34000">
                <a:srgbClr val="000000">
                  <a:shade val="70000"/>
                  <a:satMod val="140000"/>
                </a:srgbClr>
              </a:gs>
              <a:gs pos="70000">
                <a:srgbClr val="000000">
                  <a:tint val="100000"/>
                  <a:shade val="90000"/>
                  <a:satMod val="140000"/>
                </a:srgbClr>
              </a:gs>
              <a:gs pos="100000">
                <a:srgbClr val="000000">
                  <a:tint val="100000"/>
                  <a:shade val="100000"/>
                  <a:satMod val="100000"/>
                </a:srgbClr>
              </a:gs>
            </a:gsLst>
            <a:path path="circle">
              <a:fillToRect l="100000" t="100000" r="100000" b="100000"/>
            </a:path>
          </a:gradFill>
          <a:ln w="9525" cap="flat" cmpd="sng" algn="ctr">
            <a:solidFill>
              <a:srgbClr val="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ource Sans Pro"/>
              <a:ea typeface="+mn-ea"/>
              <a:cs typeface="+mn-cs"/>
            </a:endParaRPr>
          </a:p>
        </p:txBody>
      </p:sp>
      <p:sp>
        <p:nvSpPr>
          <p:cNvPr id="33" name="TextBox 32">
            <a:extLst>
              <a:ext uri="{FF2B5EF4-FFF2-40B4-BE49-F238E27FC236}">
                <a16:creationId xmlns:a16="http://schemas.microsoft.com/office/drawing/2014/main" id="{EF3D2224-DA28-F7D7-0C4A-DE8DE57203AD}"/>
              </a:ext>
            </a:extLst>
          </p:cNvPr>
          <p:cNvSpPr txBox="1"/>
          <p:nvPr/>
        </p:nvSpPr>
        <p:spPr>
          <a:xfrm>
            <a:off x="7503038" y="4796696"/>
            <a:ext cx="3433130" cy="923330"/>
          </a:xfrm>
          <a:prstGeom prst="rect">
            <a:avLst/>
          </a:prstGeom>
          <a:noFill/>
        </p:spPr>
        <p:txBody>
          <a:bodyPr wrap="square" rtlCol="0">
            <a:spAutoFit/>
          </a:bodyPr>
          <a:lstStyle/>
          <a:p>
            <a:pPr defTabSz="457200"/>
            <a:r>
              <a:rPr lang="en-US" b="1" dirty="0">
                <a:solidFill>
                  <a:srgbClr val="000000"/>
                </a:solidFill>
                <a:latin typeface="Source Sans Pro"/>
              </a:rPr>
              <a:t>Too late</a:t>
            </a:r>
            <a:endParaRPr lang="en-US" dirty="0">
              <a:solidFill>
                <a:srgbClr val="000000"/>
              </a:solidFill>
              <a:latin typeface="Source Sans Pro"/>
            </a:endParaRPr>
          </a:p>
          <a:p>
            <a:pPr defTabSz="457200"/>
            <a:r>
              <a:rPr lang="en-US" dirty="0">
                <a:solidFill>
                  <a:srgbClr val="000000"/>
                </a:solidFill>
                <a:latin typeface="Source Sans Pro"/>
              </a:rPr>
              <a:t>More costly, more difficult, or too late to modify outcome</a:t>
            </a:r>
          </a:p>
        </p:txBody>
      </p:sp>
      <p:sp>
        <p:nvSpPr>
          <p:cNvPr id="34" name="TextBox 33">
            <a:extLst>
              <a:ext uri="{FF2B5EF4-FFF2-40B4-BE49-F238E27FC236}">
                <a16:creationId xmlns:a16="http://schemas.microsoft.com/office/drawing/2014/main" id="{4D901F89-0CA0-8642-E048-C2B630292BF8}"/>
              </a:ext>
            </a:extLst>
          </p:cNvPr>
          <p:cNvSpPr txBox="1"/>
          <p:nvPr/>
        </p:nvSpPr>
        <p:spPr>
          <a:xfrm>
            <a:off x="3702757" y="4954670"/>
            <a:ext cx="3245030" cy="1077218"/>
          </a:xfrm>
          <a:prstGeom prst="rect">
            <a:avLst/>
          </a:prstGeom>
          <a:noFill/>
        </p:spPr>
        <p:txBody>
          <a:bodyPr wrap="square" rtlCol="0">
            <a:spAutoFit/>
          </a:bodyPr>
          <a:lstStyle/>
          <a:p>
            <a:pPr algn="ctr" defTabSz="457200"/>
            <a:r>
              <a:rPr lang="en-US" sz="2400" b="1" dirty="0">
                <a:solidFill>
                  <a:srgbClr val="000000"/>
                </a:solidFill>
                <a:latin typeface="Source Sans Pro"/>
              </a:rPr>
              <a:t>‘Sweet spot’</a:t>
            </a:r>
          </a:p>
          <a:p>
            <a:pPr marL="342900" indent="-342900" defTabSz="457200">
              <a:buFont typeface="Arial" panose="020B0604020202020204" pitchFamily="34" charset="0"/>
              <a:buChar char="•"/>
            </a:pPr>
            <a:r>
              <a:rPr lang="en-US" sz="2000" dirty="0">
                <a:solidFill>
                  <a:srgbClr val="000000"/>
                </a:solidFill>
                <a:latin typeface="Source Sans Pro"/>
              </a:rPr>
              <a:t>Good features available</a:t>
            </a:r>
          </a:p>
          <a:p>
            <a:pPr marL="342900" indent="-342900" defTabSz="457200">
              <a:buFont typeface="Arial" panose="020B0604020202020204" pitchFamily="34" charset="0"/>
              <a:buChar char="•"/>
            </a:pPr>
            <a:r>
              <a:rPr lang="en-US" sz="2000" dirty="0">
                <a:solidFill>
                  <a:srgbClr val="000000"/>
                </a:solidFill>
                <a:latin typeface="Source Sans Pro"/>
              </a:rPr>
              <a:t>Outcome modifiable</a:t>
            </a:r>
          </a:p>
        </p:txBody>
      </p:sp>
      <p:sp>
        <p:nvSpPr>
          <p:cNvPr id="35" name="Arrow: Up 17">
            <a:extLst>
              <a:ext uri="{FF2B5EF4-FFF2-40B4-BE49-F238E27FC236}">
                <a16:creationId xmlns:a16="http://schemas.microsoft.com/office/drawing/2014/main" id="{1717C3B6-59CA-5788-7F9E-510988F81522}"/>
              </a:ext>
            </a:extLst>
          </p:cNvPr>
          <p:cNvSpPr/>
          <p:nvPr/>
        </p:nvSpPr>
        <p:spPr>
          <a:xfrm>
            <a:off x="5099494" y="3836327"/>
            <a:ext cx="451556" cy="1004395"/>
          </a:xfrm>
          <a:prstGeom prst="upArrow">
            <a:avLst/>
          </a:prstGeom>
          <a:solidFill>
            <a:srgbClr val="00B050"/>
          </a:solidFill>
          <a:ln w="9525" cap="flat" cmpd="sng" algn="ctr">
            <a:solidFill>
              <a:srgbClr val="00B05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ource Sans Pro"/>
              <a:ea typeface="+mn-ea"/>
              <a:cs typeface="+mn-cs"/>
            </a:endParaRPr>
          </a:p>
        </p:txBody>
      </p:sp>
    </p:spTree>
    <p:extLst>
      <p:ext uri="{BB962C8B-B14F-4D97-AF65-F5344CB8AC3E}">
        <p14:creationId xmlns:p14="http://schemas.microsoft.com/office/powerpoint/2010/main" val="30625420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0" grpId="0" animBg="1"/>
      <p:bldP spid="31" grpId="0"/>
      <p:bldP spid="32" grpId="0" animBg="1"/>
      <p:bldP spid="33" grpId="0"/>
      <p:bldP spid="34" grpId="0"/>
      <p:bldP spid="3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BB3CB-49DB-4040-8AA4-2267E36C8D1C}"/>
              </a:ext>
            </a:extLst>
          </p:cNvPr>
          <p:cNvSpPr>
            <a:spLocks noGrp="1"/>
          </p:cNvSpPr>
          <p:nvPr>
            <p:ph type="title"/>
          </p:nvPr>
        </p:nvSpPr>
        <p:spPr/>
        <p:txBody>
          <a:bodyPr/>
          <a:lstStyle/>
          <a:p>
            <a:r>
              <a:rPr lang="en-US" dirty="0">
                <a:solidFill>
                  <a:srgbClr val="FF0000"/>
                </a:solidFill>
              </a:rPr>
              <a:t>What features to use?</a:t>
            </a:r>
          </a:p>
        </p:txBody>
      </p:sp>
      <p:pic>
        <p:nvPicPr>
          <p:cNvPr id="20" name="Picture 2" descr="Image result for lemon squeeze clipart">
            <a:extLst>
              <a:ext uri="{FF2B5EF4-FFF2-40B4-BE49-F238E27FC236}">
                <a16:creationId xmlns:a16="http://schemas.microsoft.com/office/drawing/2014/main" id="{B1F26E8F-3105-002C-4F8E-DDFE766237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7967" y="3298145"/>
            <a:ext cx="3494049" cy="2624419"/>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42F618F6-0931-BA3A-62BD-5CAE28F16FBD}"/>
              </a:ext>
            </a:extLst>
          </p:cNvPr>
          <p:cNvSpPr/>
          <p:nvPr/>
        </p:nvSpPr>
        <p:spPr>
          <a:xfrm>
            <a:off x="9736124" y="1813842"/>
            <a:ext cx="1712498" cy="650700"/>
          </a:xfrm>
          <a:prstGeom prst="rect">
            <a:avLst/>
          </a:prstGeom>
          <a:gradFill rotWithShape="1">
            <a:gsLst>
              <a:gs pos="0">
                <a:srgbClr val="000000">
                  <a:shade val="70000"/>
                  <a:satMod val="150000"/>
                </a:srgbClr>
              </a:gs>
              <a:gs pos="34000">
                <a:srgbClr val="000000">
                  <a:shade val="70000"/>
                  <a:satMod val="140000"/>
                </a:srgbClr>
              </a:gs>
              <a:gs pos="70000">
                <a:srgbClr val="000000">
                  <a:tint val="100000"/>
                  <a:shade val="90000"/>
                  <a:satMod val="140000"/>
                </a:srgbClr>
              </a:gs>
              <a:gs pos="100000">
                <a:srgbClr val="000000">
                  <a:tint val="100000"/>
                  <a:shade val="100000"/>
                  <a:satMod val="100000"/>
                </a:srgbClr>
              </a:gs>
            </a:gsLst>
            <a:path path="circle">
              <a:fillToRect l="100000" t="100000" r="100000" b="100000"/>
            </a:path>
          </a:gradFill>
          <a:ln w="9525" cap="flat" cmpd="sng" algn="ctr">
            <a:solidFill>
              <a:srgbClr val="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ource Sans Pro"/>
                <a:ea typeface="+mn-ea"/>
                <a:cs typeface="+mn-cs"/>
              </a:rPr>
              <a:t>Outcome</a:t>
            </a:r>
          </a:p>
        </p:txBody>
      </p:sp>
      <p:sp>
        <p:nvSpPr>
          <p:cNvPr id="22" name="Arrow: Right 4">
            <a:extLst>
              <a:ext uri="{FF2B5EF4-FFF2-40B4-BE49-F238E27FC236}">
                <a16:creationId xmlns:a16="http://schemas.microsoft.com/office/drawing/2014/main" id="{FC942BAA-5DB5-2847-19DE-68C8967636FA}"/>
              </a:ext>
            </a:extLst>
          </p:cNvPr>
          <p:cNvSpPr/>
          <p:nvPr/>
        </p:nvSpPr>
        <p:spPr>
          <a:xfrm>
            <a:off x="1180676" y="1709150"/>
            <a:ext cx="8564652" cy="905241"/>
          </a:xfrm>
          <a:prstGeom prst="rightArrow">
            <a:avLst/>
          </a:prstGeom>
          <a:solidFill>
            <a:srgbClr val="175E54"/>
          </a:solidFill>
          <a:ln w="9525" cap="flat" cmpd="sng" algn="ctr">
            <a:noFill/>
            <a:prstDash val="solid"/>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ource Sans Pro"/>
                <a:ea typeface="+mn-ea"/>
                <a:cs typeface="+mn-cs"/>
              </a:rPr>
              <a:t>Clinical workflow</a:t>
            </a:r>
          </a:p>
        </p:txBody>
      </p:sp>
      <p:sp>
        <p:nvSpPr>
          <p:cNvPr id="23" name="Right Triangle 22">
            <a:extLst>
              <a:ext uri="{FF2B5EF4-FFF2-40B4-BE49-F238E27FC236}">
                <a16:creationId xmlns:a16="http://schemas.microsoft.com/office/drawing/2014/main" id="{2418EAB8-5B79-E481-43D5-3F372590917B}"/>
              </a:ext>
            </a:extLst>
          </p:cNvPr>
          <p:cNvSpPr/>
          <p:nvPr/>
        </p:nvSpPr>
        <p:spPr>
          <a:xfrm flipV="1">
            <a:off x="1162270" y="2419974"/>
            <a:ext cx="8027806" cy="1360369"/>
          </a:xfrm>
          <a:prstGeom prst="rtTriangle">
            <a:avLst/>
          </a:prstGeom>
          <a:solidFill>
            <a:srgbClr val="8D3C1E"/>
          </a:solidFill>
          <a:ln w="264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ource Sans Pro"/>
              <a:ea typeface="+mn-ea"/>
              <a:cs typeface="+mn-cs"/>
            </a:endParaRPr>
          </a:p>
        </p:txBody>
      </p:sp>
      <p:sp>
        <p:nvSpPr>
          <p:cNvPr id="24" name="Right Triangle 23">
            <a:extLst>
              <a:ext uri="{FF2B5EF4-FFF2-40B4-BE49-F238E27FC236}">
                <a16:creationId xmlns:a16="http://schemas.microsoft.com/office/drawing/2014/main" id="{180ADE83-9307-1B4F-7170-923DA97EB5D3}"/>
              </a:ext>
            </a:extLst>
          </p:cNvPr>
          <p:cNvSpPr/>
          <p:nvPr/>
        </p:nvSpPr>
        <p:spPr>
          <a:xfrm rot="10800000" flipV="1">
            <a:off x="1171473" y="547234"/>
            <a:ext cx="8027806" cy="1360369"/>
          </a:xfrm>
          <a:prstGeom prst="rtTriangle">
            <a:avLst/>
          </a:prstGeom>
          <a:solidFill>
            <a:srgbClr val="8D3C1E"/>
          </a:solidFill>
          <a:ln w="264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ource Sans Pro"/>
                <a:ea typeface="+mn-ea"/>
                <a:cs typeface="+mn-cs"/>
              </a:rPr>
              <a:t>Available data accumulating</a:t>
            </a:r>
          </a:p>
        </p:txBody>
      </p:sp>
      <p:sp>
        <p:nvSpPr>
          <p:cNvPr id="25" name="TextBox 24">
            <a:extLst>
              <a:ext uri="{FF2B5EF4-FFF2-40B4-BE49-F238E27FC236}">
                <a16:creationId xmlns:a16="http://schemas.microsoft.com/office/drawing/2014/main" id="{EB2E7C9D-DEEB-45D3-A22D-8930781B1E03}"/>
              </a:ext>
            </a:extLst>
          </p:cNvPr>
          <p:cNvSpPr txBox="1"/>
          <p:nvPr/>
        </p:nvSpPr>
        <p:spPr>
          <a:xfrm>
            <a:off x="3609195" y="3637588"/>
            <a:ext cx="3245030" cy="461665"/>
          </a:xfrm>
          <a:prstGeom prst="rect">
            <a:avLst/>
          </a:prstGeom>
          <a:noFill/>
        </p:spPr>
        <p:txBody>
          <a:bodyPr wrap="square" rtlCol="0">
            <a:spAutoFit/>
          </a:bodyPr>
          <a:lstStyle/>
          <a:p>
            <a:pPr algn="ctr" defTabSz="457200"/>
            <a:r>
              <a:rPr lang="en-US" sz="2400" b="1" dirty="0">
                <a:solidFill>
                  <a:srgbClr val="000000"/>
                </a:solidFill>
                <a:latin typeface="Source Sans Pro"/>
              </a:rPr>
              <a:t>‘Sweet spot’</a:t>
            </a:r>
          </a:p>
        </p:txBody>
      </p:sp>
      <p:sp>
        <p:nvSpPr>
          <p:cNvPr id="26" name="Arrow: Up 8">
            <a:extLst>
              <a:ext uri="{FF2B5EF4-FFF2-40B4-BE49-F238E27FC236}">
                <a16:creationId xmlns:a16="http://schemas.microsoft.com/office/drawing/2014/main" id="{C0FB9E54-8D3E-D928-7825-780E16EAE968}"/>
              </a:ext>
            </a:extLst>
          </p:cNvPr>
          <p:cNvSpPr/>
          <p:nvPr/>
        </p:nvSpPr>
        <p:spPr>
          <a:xfrm>
            <a:off x="5005932" y="2519245"/>
            <a:ext cx="451556" cy="1004395"/>
          </a:xfrm>
          <a:prstGeom prst="upArrow">
            <a:avLst/>
          </a:prstGeom>
          <a:solidFill>
            <a:srgbClr val="00B050"/>
          </a:solidFill>
          <a:ln w="9525" cap="flat" cmpd="sng" algn="ctr">
            <a:solidFill>
              <a:srgbClr val="000000"/>
            </a:solidFill>
            <a:prstDash val="solid"/>
          </a:ln>
          <a:effectLst>
            <a:outerShdw blurRad="38100" dist="25400" dir="2700000" algn="br" rotWithShape="0">
              <a:srgbClr val="000000">
                <a:alpha val="60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ource Sans Pro"/>
              <a:ea typeface="+mn-ea"/>
              <a:cs typeface="+mn-cs"/>
            </a:endParaRPr>
          </a:p>
        </p:txBody>
      </p:sp>
      <p:sp>
        <p:nvSpPr>
          <p:cNvPr id="27" name="TextBox 26">
            <a:extLst>
              <a:ext uri="{FF2B5EF4-FFF2-40B4-BE49-F238E27FC236}">
                <a16:creationId xmlns:a16="http://schemas.microsoft.com/office/drawing/2014/main" id="{86CA7E4A-0CAF-DB29-181B-8BB47CACEA75}"/>
              </a:ext>
            </a:extLst>
          </p:cNvPr>
          <p:cNvSpPr txBox="1"/>
          <p:nvPr/>
        </p:nvSpPr>
        <p:spPr>
          <a:xfrm>
            <a:off x="1285065" y="2577998"/>
            <a:ext cx="3629378" cy="369332"/>
          </a:xfrm>
          <a:prstGeom prst="rect">
            <a:avLst/>
          </a:prstGeom>
          <a:noFill/>
        </p:spPr>
        <p:txBody>
          <a:bodyPr wrap="square" rtlCol="0">
            <a:spAutoFit/>
          </a:bodyPr>
          <a:lstStyle/>
          <a:p>
            <a:pPr defTabSz="457200"/>
            <a:r>
              <a:rPr lang="en-US" dirty="0">
                <a:solidFill>
                  <a:srgbClr val="FFFFFF"/>
                </a:solidFill>
                <a:latin typeface="Source Sans Pro"/>
              </a:rPr>
              <a:t>Opportunity to intervene shrinking</a:t>
            </a:r>
          </a:p>
        </p:txBody>
      </p:sp>
      <p:sp>
        <p:nvSpPr>
          <p:cNvPr id="28" name="TextBox 27">
            <a:extLst>
              <a:ext uri="{FF2B5EF4-FFF2-40B4-BE49-F238E27FC236}">
                <a16:creationId xmlns:a16="http://schemas.microsoft.com/office/drawing/2014/main" id="{9A42AAA3-7F17-6AD9-080D-E2DB4B540C24}"/>
              </a:ext>
            </a:extLst>
          </p:cNvPr>
          <p:cNvSpPr txBox="1"/>
          <p:nvPr/>
        </p:nvSpPr>
        <p:spPr>
          <a:xfrm>
            <a:off x="1772588" y="4410648"/>
            <a:ext cx="6545766" cy="1477328"/>
          </a:xfrm>
          <a:prstGeom prst="rect">
            <a:avLst/>
          </a:prstGeom>
          <a:noFill/>
        </p:spPr>
        <p:txBody>
          <a:bodyPr wrap="square" rtlCol="0">
            <a:spAutoFit/>
          </a:bodyPr>
          <a:lstStyle/>
          <a:p>
            <a:pPr marL="285750" indent="-285750" defTabSz="457200">
              <a:buFont typeface="Arial" panose="020B0604020202020204" pitchFamily="34" charset="0"/>
              <a:buChar char="•"/>
            </a:pPr>
            <a:r>
              <a:rPr lang="en-US" dirty="0">
                <a:solidFill>
                  <a:srgbClr val="000000"/>
                </a:solidFill>
                <a:latin typeface="Source Sans Pro"/>
              </a:rPr>
              <a:t>Use features available for most patients at ‘sweet spot’</a:t>
            </a:r>
          </a:p>
          <a:p>
            <a:pPr marL="285750" indent="-285750" defTabSz="457200">
              <a:buFont typeface="Arial" panose="020B0604020202020204" pitchFamily="34" charset="0"/>
              <a:buChar char="•"/>
            </a:pPr>
            <a:r>
              <a:rPr lang="en-US" dirty="0">
                <a:solidFill>
                  <a:srgbClr val="000000"/>
                </a:solidFill>
                <a:latin typeface="Source Sans Pro"/>
              </a:rPr>
              <a:t>Be wary of collecting data just for your model</a:t>
            </a:r>
          </a:p>
          <a:p>
            <a:pPr marL="742950" lvl="1" indent="-285750" defTabSz="457200">
              <a:buFont typeface="Arial" panose="020B0604020202020204" pitchFamily="34" charset="0"/>
              <a:buChar char="•"/>
            </a:pPr>
            <a:r>
              <a:rPr lang="en-US" dirty="0">
                <a:solidFill>
                  <a:srgbClr val="000000"/>
                </a:solidFill>
                <a:latin typeface="Source Sans Pro"/>
              </a:rPr>
              <a:t>Increase cost of model</a:t>
            </a:r>
          </a:p>
          <a:p>
            <a:pPr marL="742950" lvl="1" indent="-285750" defTabSz="457200">
              <a:buFont typeface="Arial" panose="020B0604020202020204" pitchFamily="34" charset="0"/>
              <a:buChar char="•"/>
            </a:pPr>
            <a:r>
              <a:rPr lang="en-US" dirty="0">
                <a:solidFill>
                  <a:srgbClr val="000000"/>
                </a:solidFill>
                <a:latin typeface="Source Sans Pro"/>
              </a:rPr>
              <a:t>Barrier to implementation</a:t>
            </a:r>
          </a:p>
          <a:p>
            <a:pPr marL="742950" lvl="1" indent="-285750" defTabSz="457200">
              <a:buFont typeface="Arial" panose="020B0604020202020204" pitchFamily="34" charset="0"/>
              <a:buChar char="•"/>
            </a:pPr>
            <a:r>
              <a:rPr lang="en-US" b="1" dirty="0">
                <a:solidFill>
                  <a:srgbClr val="000000"/>
                </a:solidFill>
                <a:latin typeface="Source Sans Pro"/>
              </a:rPr>
              <a:t>Juice might not be worth the squeeze!</a:t>
            </a:r>
          </a:p>
        </p:txBody>
      </p:sp>
    </p:spTree>
    <p:extLst>
      <p:ext uri="{BB962C8B-B14F-4D97-AF65-F5344CB8AC3E}">
        <p14:creationId xmlns:p14="http://schemas.microsoft.com/office/powerpoint/2010/main" val="1323758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BB3CB-49DB-4040-8AA4-2267E36C8D1C}"/>
              </a:ext>
            </a:extLst>
          </p:cNvPr>
          <p:cNvSpPr>
            <a:spLocks noGrp="1"/>
          </p:cNvSpPr>
          <p:nvPr>
            <p:ph type="title"/>
          </p:nvPr>
        </p:nvSpPr>
        <p:spPr/>
        <p:txBody>
          <a:bodyPr/>
          <a:lstStyle/>
          <a:p>
            <a:r>
              <a:rPr lang="en-US" dirty="0">
                <a:solidFill>
                  <a:srgbClr val="FF0000"/>
                </a:solidFill>
              </a:rPr>
              <a:t>CKD prediction model</a:t>
            </a:r>
          </a:p>
        </p:txBody>
      </p:sp>
      <p:sp>
        <p:nvSpPr>
          <p:cNvPr id="21" name="Rectangle 20">
            <a:extLst>
              <a:ext uri="{FF2B5EF4-FFF2-40B4-BE49-F238E27FC236}">
                <a16:creationId xmlns:a16="http://schemas.microsoft.com/office/drawing/2014/main" id="{05182E8C-B3B8-165D-0BDF-15D9F0C94C1E}"/>
              </a:ext>
            </a:extLst>
          </p:cNvPr>
          <p:cNvSpPr/>
          <p:nvPr/>
        </p:nvSpPr>
        <p:spPr>
          <a:xfrm>
            <a:off x="9838889" y="2396696"/>
            <a:ext cx="1712498" cy="650700"/>
          </a:xfrm>
          <a:prstGeom prst="rect">
            <a:avLst/>
          </a:prstGeom>
          <a:gradFill rotWithShape="1">
            <a:gsLst>
              <a:gs pos="0">
                <a:srgbClr val="000000">
                  <a:shade val="70000"/>
                  <a:satMod val="150000"/>
                </a:srgbClr>
              </a:gs>
              <a:gs pos="34000">
                <a:srgbClr val="000000">
                  <a:shade val="70000"/>
                  <a:satMod val="140000"/>
                </a:srgbClr>
              </a:gs>
              <a:gs pos="70000">
                <a:srgbClr val="000000">
                  <a:tint val="100000"/>
                  <a:shade val="90000"/>
                  <a:satMod val="140000"/>
                </a:srgbClr>
              </a:gs>
              <a:gs pos="100000">
                <a:srgbClr val="000000">
                  <a:tint val="100000"/>
                  <a:shade val="100000"/>
                  <a:satMod val="100000"/>
                </a:srgbClr>
              </a:gs>
            </a:gsLst>
            <a:path path="circle">
              <a:fillToRect l="100000" t="100000" r="100000" b="100000"/>
            </a:path>
          </a:gradFill>
          <a:ln w="9525" cap="flat" cmpd="sng" algn="ctr">
            <a:solidFill>
              <a:srgbClr val="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ource Sans Pro"/>
                <a:ea typeface="+mn-ea"/>
                <a:cs typeface="+mn-cs"/>
              </a:rPr>
              <a:t>CKD?</a:t>
            </a:r>
          </a:p>
        </p:txBody>
      </p:sp>
      <p:sp>
        <p:nvSpPr>
          <p:cNvPr id="22" name="Arrow: Right 4">
            <a:extLst>
              <a:ext uri="{FF2B5EF4-FFF2-40B4-BE49-F238E27FC236}">
                <a16:creationId xmlns:a16="http://schemas.microsoft.com/office/drawing/2014/main" id="{6BFBC7C0-4711-88A4-8314-839B5CF9AC66}"/>
              </a:ext>
            </a:extLst>
          </p:cNvPr>
          <p:cNvSpPr/>
          <p:nvPr/>
        </p:nvSpPr>
        <p:spPr>
          <a:xfrm>
            <a:off x="1283441" y="2292004"/>
            <a:ext cx="8564652" cy="905241"/>
          </a:xfrm>
          <a:prstGeom prst="rightArrow">
            <a:avLst/>
          </a:prstGeom>
          <a:solidFill>
            <a:srgbClr val="175E54"/>
          </a:solidFill>
          <a:ln w="9525" cap="flat" cmpd="sng" algn="ctr">
            <a:noFill/>
            <a:prstDash val="solid"/>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ource Sans Pro"/>
              <a:ea typeface="+mn-ea"/>
              <a:cs typeface="+mn-cs"/>
            </a:endParaRPr>
          </a:p>
        </p:txBody>
      </p:sp>
      <p:sp>
        <p:nvSpPr>
          <p:cNvPr id="23" name="Right Triangle 22">
            <a:extLst>
              <a:ext uri="{FF2B5EF4-FFF2-40B4-BE49-F238E27FC236}">
                <a16:creationId xmlns:a16="http://schemas.microsoft.com/office/drawing/2014/main" id="{A34A59AB-F88C-75AE-DE53-960D090CCCB0}"/>
              </a:ext>
            </a:extLst>
          </p:cNvPr>
          <p:cNvSpPr/>
          <p:nvPr/>
        </p:nvSpPr>
        <p:spPr>
          <a:xfrm flipV="1">
            <a:off x="1265035" y="3002828"/>
            <a:ext cx="8027806" cy="1360369"/>
          </a:xfrm>
          <a:prstGeom prst="rtTriangle">
            <a:avLst/>
          </a:prstGeom>
          <a:solidFill>
            <a:srgbClr val="8D3C1E"/>
          </a:solidFill>
          <a:ln w="264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ource Sans Pro"/>
              <a:ea typeface="+mn-ea"/>
              <a:cs typeface="+mn-cs"/>
            </a:endParaRPr>
          </a:p>
        </p:txBody>
      </p:sp>
      <p:sp>
        <p:nvSpPr>
          <p:cNvPr id="24" name="Right Triangle 23">
            <a:extLst>
              <a:ext uri="{FF2B5EF4-FFF2-40B4-BE49-F238E27FC236}">
                <a16:creationId xmlns:a16="http://schemas.microsoft.com/office/drawing/2014/main" id="{9E4B5869-7BFC-E826-9139-5CB4FB7E88F6}"/>
              </a:ext>
            </a:extLst>
          </p:cNvPr>
          <p:cNvSpPr/>
          <p:nvPr/>
        </p:nvSpPr>
        <p:spPr>
          <a:xfrm rot="10800000" flipV="1">
            <a:off x="1274238" y="1130088"/>
            <a:ext cx="8027806" cy="1360369"/>
          </a:xfrm>
          <a:prstGeom prst="rtTriangle">
            <a:avLst/>
          </a:prstGeom>
          <a:solidFill>
            <a:srgbClr val="8D3C1E"/>
          </a:solidFill>
          <a:ln w="264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ource Sans Pro"/>
                <a:ea typeface="+mn-ea"/>
                <a:cs typeface="+mn-cs"/>
              </a:rPr>
              <a:t>Available data accumulating</a:t>
            </a:r>
          </a:p>
        </p:txBody>
      </p:sp>
      <p:sp>
        <p:nvSpPr>
          <p:cNvPr id="25" name="Arrow: Up 8">
            <a:extLst>
              <a:ext uri="{FF2B5EF4-FFF2-40B4-BE49-F238E27FC236}">
                <a16:creationId xmlns:a16="http://schemas.microsoft.com/office/drawing/2014/main" id="{041D55B7-FB67-ED67-98EB-E52B92B0CCDE}"/>
              </a:ext>
            </a:extLst>
          </p:cNvPr>
          <p:cNvSpPr/>
          <p:nvPr/>
        </p:nvSpPr>
        <p:spPr>
          <a:xfrm>
            <a:off x="5121597" y="2946179"/>
            <a:ext cx="451556" cy="1004395"/>
          </a:xfrm>
          <a:prstGeom prst="upArrow">
            <a:avLst/>
          </a:prstGeom>
          <a:solidFill>
            <a:srgbClr val="00B050"/>
          </a:solidFill>
          <a:ln w="9525" cap="flat" cmpd="sng" algn="ctr">
            <a:solidFill>
              <a:srgbClr val="000000"/>
            </a:solidFill>
            <a:prstDash val="solid"/>
          </a:ln>
          <a:effectLst>
            <a:outerShdw blurRad="38100" dist="25400" dir="2700000" algn="br" rotWithShape="0">
              <a:srgbClr val="000000">
                <a:alpha val="60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ource Sans Pro"/>
              <a:ea typeface="+mn-ea"/>
              <a:cs typeface="+mn-cs"/>
            </a:endParaRPr>
          </a:p>
        </p:txBody>
      </p:sp>
      <p:sp>
        <p:nvSpPr>
          <p:cNvPr id="26" name="TextBox 25">
            <a:extLst>
              <a:ext uri="{FF2B5EF4-FFF2-40B4-BE49-F238E27FC236}">
                <a16:creationId xmlns:a16="http://schemas.microsoft.com/office/drawing/2014/main" id="{578CDBD6-0CAF-02D3-B3A1-13118A98B37E}"/>
              </a:ext>
            </a:extLst>
          </p:cNvPr>
          <p:cNvSpPr txBox="1"/>
          <p:nvPr/>
        </p:nvSpPr>
        <p:spPr>
          <a:xfrm>
            <a:off x="1387830" y="3160852"/>
            <a:ext cx="3629378" cy="369332"/>
          </a:xfrm>
          <a:prstGeom prst="rect">
            <a:avLst/>
          </a:prstGeom>
          <a:noFill/>
        </p:spPr>
        <p:txBody>
          <a:bodyPr wrap="square" rtlCol="0">
            <a:spAutoFit/>
          </a:bodyPr>
          <a:lstStyle/>
          <a:p>
            <a:pPr defTabSz="457200"/>
            <a:r>
              <a:rPr lang="en-US" dirty="0">
                <a:solidFill>
                  <a:srgbClr val="FFFFFF"/>
                </a:solidFill>
                <a:latin typeface="Source Sans Pro"/>
              </a:rPr>
              <a:t>Opportunity to intervene shrinking</a:t>
            </a:r>
          </a:p>
        </p:txBody>
      </p:sp>
      <p:sp>
        <p:nvSpPr>
          <p:cNvPr id="27" name="TextBox 26">
            <a:extLst>
              <a:ext uri="{FF2B5EF4-FFF2-40B4-BE49-F238E27FC236}">
                <a16:creationId xmlns:a16="http://schemas.microsoft.com/office/drawing/2014/main" id="{B3EB8273-DD1F-0C25-6790-310A384F7292}"/>
              </a:ext>
            </a:extLst>
          </p:cNvPr>
          <p:cNvSpPr txBox="1"/>
          <p:nvPr/>
        </p:nvSpPr>
        <p:spPr>
          <a:xfrm>
            <a:off x="2522125" y="4540998"/>
            <a:ext cx="8251902" cy="1415772"/>
          </a:xfrm>
          <a:prstGeom prst="rect">
            <a:avLst/>
          </a:prstGeom>
          <a:noFill/>
        </p:spPr>
        <p:txBody>
          <a:bodyPr wrap="square" rtlCol="0">
            <a:spAutoFit/>
          </a:bodyPr>
          <a:lstStyle/>
          <a:p>
            <a:pPr defTabSz="457200"/>
            <a:r>
              <a:rPr lang="en-US" b="1" dirty="0">
                <a:solidFill>
                  <a:srgbClr val="000000"/>
                </a:solidFill>
                <a:latin typeface="Source Sans Pro"/>
              </a:rPr>
              <a:t>Predict at discharge</a:t>
            </a:r>
          </a:p>
          <a:p>
            <a:pPr defTabSz="457200"/>
            <a:r>
              <a:rPr lang="en-US" dirty="0">
                <a:solidFill>
                  <a:srgbClr val="000000"/>
                </a:solidFill>
                <a:latin typeface="Source Sans Pro"/>
              </a:rPr>
              <a:t>All inpatient data available, patient easily contacted for clinic enrollment</a:t>
            </a:r>
          </a:p>
          <a:p>
            <a:pPr defTabSz="457200"/>
            <a:endParaRPr lang="en-US" sz="1200" dirty="0">
              <a:solidFill>
                <a:srgbClr val="000000"/>
              </a:solidFill>
              <a:latin typeface="Source Sans Pro"/>
            </a:endParaRPr>
          </a:p>
          <a:p>
            <a:pPr defTabSz="457200"/>
            <a:r>
              <a:rPr lang="en-US" b="1" dirty="0">
                <a:solidFill>
                  <a:srgbClr val="000000"/>
                </a:solidFill>
                <a:latin typeface="Source Sans Pro"/>
              </a:rPr>
              <a:t>Serum creatinine only lab value used</a:t>
            </a:r>
          </a:p>
          <a:p>
            <a:pPr defTabSz="457200"/>
            <a:r>
              <a:rPr lang="en-US" dirty="0">
                <a:solidFill>
                  <a:srgbClr val="000000"/>
                </a:solidFill>
                <a:latin typeface="Source Sans Pro"/>
              </a:rPr>
              <a:t>Other labs not routinely collected for most patients</a:t>
            </a:r>
          </a:p>
        </p:txBody>
      </p:sp>
      <p:sp>
        <p:nvSpPr>
          <p:cNvPr id="28" name="TextBox 27">
            <a:extLst>
              <a:ext uri="{FF2B5EF4-FFF2-40B4-BE49-F238E27FC236}">
                <a16:creationId xmlns:a16="http://schemas.microsoft.com/office/drawing/2014/main" id="{35AC1AF4-BE59-588F-F910-1A43A54256FD}"/>
              </a:ext>
            </a:extLst>
          </p:cNvPr>
          <p:cNvSpPr txBox="1"/>
          <p:nvPr/>
        </p:nvSpPr>
        <p:spPr>
          <a:xfrm>
            <a:off x="3724860" y="4007621"/>
            <a:ext cx="3245030" cy="461665"/>
          </a:xfrm>
          <a:prstGeom prst="rect">
            <a:avLst/>
          </a:prstGeom>
          <a:noFill/>
        </p:spPr>
        <p:txBody>
          <a:bodyPr wrap="square" rtlCol="0">
            <a:spAutoFit/>
          </a:bodyPr>
          <a:lstStyle/>
          <a:p>
            <a:pPr algn="ctr" defTabSz="457200"/>
            <a:r>
              <a:rPr lang="en-US" sz="2400" b="1" dirty="0">
                <a:solidFill>
                  <a:srgbClr val="000000"/>
                </a:solidFill>
                <a:latin typeface="Source Sans Pro"/>
              </a:rPr>
              <a:t>Discharge</a:t>
            </a:r>
          </a:p>
        </p:txBody>
      </p:sp>
      <p:sp>
        <p:nvSpPr>
          <p:cNvPr id="29" name="Rectangle 28">
            <a:extLst>
              <a:ext uri="{FF2B5EF4-FFF2-40B4-BE49-F238E27FC236}">
                <a16:creationId xmlns:a16="http://schemas.microsoft.com/office/drawing/2014/main" id="{5866716C-5AFB-93D7-FD23-537A6C29EB86}"/>
              </a:ext>
            </a:extLst>
          </p:cNvPr>
          <p:cNvSpPr/>
          <p:nvPr/>
        </p:nvSpPr>
        <p:spPr>
          <a:xfrm>
            <a:off x="3280407" y="2529577"/>
            <a:ext cx="2090280" cy="450921"/>
          </a:xfrm>
          <a:prstGeom prst="rect">
            <a:avLst/>
          </a:prstGeom>
          <a:solidFill>
            <a:srgbClr val="53284F"/>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Arial"/>
                <a:sym typeface="Arial"/>
              </a:rPr>
              <a:t>Inpatient stay</a:t>
            </a:r>
          </a:p>
        </p:txBody>
      </p:sp>
    </p:spTree>
    <p:extLst>
      <p:ext uri="{BB962C8B-B14F-4D97-AF65-F5344CB8AC3E}">
        <p14:creationId xmlns:p14="http://schemas.microsoft.com/office/powerpoint/2010/main" val="1189084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656A6B3-E357-CB27-0562-E5E3D237A72D}"/>
              </a:ext>
            </a:extLst>
          </p:cNvPr>
          <p:cNvSpPr>
            <a:spLocks noGrp="1"/>
          </p:cNvSpPr>
          <p:nvPr>
            <p:ph type="title"/>
          </p:nvPr>
        </p:nvSpPr>
        <p:spPr/>
        <p:txBody>
          <a:bodyPr/>
          <a:lstStyle/>
          <a:p>
            <a:r>
              <a:rPr lang="en-US" dirty="0">
                <a:solidFill>
                  <a:srgbClr val="FF0000"/>
                </a:solidFill>
              </a:rPr>
              <a:t>Keys to successful implementation</a:t>
            </a:r>
          </a:p>
        </p:txBody>
      </p:sp>
      <p:sp>
        <p:nvSpPr>
          <p:cNvPr id="23" name="Rectangle 22">
            <a:extLst>
              <a:ext uri="{FF2B5EF4-FFF2-40B4-BE49-F238E27FC236}">
                <a16:creationId xmlns:a16="http://schemas.microsoft.com/office/drawing/2014/main" id="{CDC94805-7A38-C703-D20D-867B0A445F35}"/>
              </a:ext>
            </a:extLst>
          </p:cNvPr>
          <p:cNvSpPr/>
          <p:nvPr/>
        </p:nvSpPr>
        <p:spPr>
          <a:xfrm>
            <a:off x="1274238" y="3075506"/>
            <a:ext cx="4572000" cy="731520"/>
          </a:xfrm>
          <a:prstGeom prst="rect">
            <a:avLst/>
          </a:prstGeom>
          <a:solidFill>
            <a:srgbClr val="8C1515">
              <a:lumMod val="40000"/>
              <a:lumOff val="60000"/>
            </a:srgbClr>
          </a:solidFill>
          <a:ln w="9525" cap="flat" cmpd="sng" algn="ctr">
            <a:solidFill>
              <a:srgbClr val="FFFFFF"/>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ource Sans Pro"/>
              <a:ea typeface="+mn-ea"/>
              <a:cs typeface="+mn-cs"/>
            </a:endParaRPr>
          </a:p>
        </p:txBody>
      </p:sp>
      <p:sp>
        <p:nvSpPr>
          <p:cNvPr id="24" name="Content Placeholder 2">
            <a:extLst>
              <a:ext uri="{FF2B5EF4-FFF2-40B4-BE49-F238E27FC236}">
                <a16:creationId xmlns:a16="http://schemas.microsoft.com/office/drawing/2014/main" id="{46564EBB-A82D-12E9-5B83-67045716DCE5}"/>
              </a:ext>
            </a:extLst>
          </p:cNvPr>
          <p:cNvSpPr txBox="1">
            <a:spLocks/>
          </p:cNvSpPr>
          <p:nvPr/>
        </p:nvSpPr>
        <p:spPr>
          <a:xfrm>
            <a:off x="1274238" y="1211580"/>
            <a:ext cx="10267951" cy="5012056"/>
          </a:xfrm>
          <a:prstGeom prst="rect">
            <a:avLst/>
          </a:prstGeom>
        </p:spPr>
        <p:txBody>
          <a:bodyPr vert="horz" lIns="0" tIns="45720" rIns="0" bIns="45720" rtlCol="0">
            <a:normAutofit/>
          </a:bodyPr>
          <a:lstStyle>
            <a:lvl1pPr marL="342900" indent="-342900" algn="l" defTabSz="457200" rtl="0" eaLnBrk="1" fontAlgn="base" hangingPunct="1">
              <a:spcBef>
                <a:spcPct val="20000"/>
              </a:spcBef>
              <a:spcAft>
                <a:spcPct val="0"/>
              </a:spcAft>
              <a:buClr>
                <a:schemeClr val="bg2"/>
              </a:buClr>
              <a:buFont typeface="Wingdings" charset="0"/>
              <a:defRPr kern="1200" spc="20">
                <a:solidFill>
                  <a:schemeClr val="tx1"/>
                </a:solidFill>
                <a:latin typeface="Arial"/>
                <a:ea typeface="ＭＳ Ｐゴシック" charset="0"/>
                <a:cs typeface="ＭＳ Ｐゴシック" charset="0"/>
              </a:defRPr>
            </a:lvl1pPr>
            <a:lvl2pPr marL="288925" indent="-288925" algn="l" defTabSz="457200" rtl="0" eaLnBrk="1" fontAlgn="base" hangingPunct="1">
              <a:spcBef>
                <a:spcPct val="20000"/>
              </a:spcBef>
              <a:spcAft>
                <a:spcPct val="0"/>
              </a:spcAft>
              <a:buClr>
                <a:schemeClr val="bg2"/>
              </a:buClr>
              <a:buFont typeface="Wingdings" charset="0"/>
              <a:buChar char="§"/>
              <a:defRPr kern="1200">
                <a:solidFill>
                  <a:srgbClr val="595959"/>
                </a:solidFill>
                <a:latin typeface="Arial"/>
                <a:ea typeface="ＭＳ Ｐゴシック" charset="0"/>
                <a:cs typeface="+mn-cs"/>
              </a:defRPr>
            </a:lvl2pPr>
            <a:lvl3pPr marL="569913" indent="-225425" algn="l" defTabSz="457200" rtl="0" eaLnBrk="1" fontAlgn="base" hangingPunct="1">
              <a:spcBef>
                <a:spcPct val="20000"/>
              </a:spcBef>
              <a:spcAft>
                <a:spcPct val="0"/>
              </a:spcAft>
              <a:buClr>
                <a:schemeClr val="bg2"/>
              </a:buClr>
              <a:buSzPct val="102000"/>
              <a:buFont typeface="Source Sans Pro" charset="0"/>
              <a:buChar char="›"/>
              <a:defRPr kern="1200">
                <a:solidFill>
                  <a:srgbClr val="595959"/>
                </a:solidFill>
                <a:latin typeface="Arial"/>
                <a:ea typeface="ＭＳ Ｐゴシック" charset="0"/>
                <a:cs typeface="+mn-cs"/>
              </a:defRPr>
            </a:lvl3pPr>
            <a:lvl4pPr marL="914400" indent="-227013" algn="l" defTabSz="457200" rtl="0" eaLnBrk="1" fontAlgn="base" hangingPunct="1">
              <a:spcBef>
                <a:spcPct val="20000"/>
              </a:spcBef>
              <a:spcAft>
                <a:spcPct val="0"/>
              </a:spcAft>
              <a:buClr>
                <a:schemeClr val="bg2"/>
              </a:buClr>
              <a:buFont typeface="Arial" charset="0"/>
              <a:buChar char="•"/>
              <a:defRPr kern="1200">
                <a:solidFill>
                  <a:srgbClr val="595959"/>
                </a:solidFill>
                <a:latin typeface="Arial"/>
                <a:ea typeface="ＭＳ Ｐゴシック" charset="0"/>
                <a:cs typeface="+mn-cs"/>
              </a:defRPr>
            </a:lvl4pPr>
            <a:lvl5pPr marL="1258888" indent="-227013" algn="l" defTabSz="457200" rtl="0" eaLnBrk="1" fontAlgn="base" hangingPunct="1">
              <a:spcBef>
                <a:spcPct val="20000"/>
              </a:spcBef>
              <a:spcAft>
                <a:spcPct val="0"/>
              </a:spcAft>
              <a:buClr>
                <a:schemeClr val="bg2"/>
              </a:buClr>
              <a:buFont typeface="Source Sans Pro" charset="0"/>
              <a:buChar char="–"/>
              <a:defRPr kern="1200">
                <a:solidFill>
                  <a:srgbClr val="595959"/>
                </a:solidFill>
                <a:latin typeface="Arial"/>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base" latinLnBrk="0" hangingPunct="1">
              <a:lnSpc>
                <a:spcPct val="100000"/>
              </a:lnSpc>
              <a:spcBef>
                <a:spcPct val="20000"/>
              </a:spcBef>
              <a:spcAft>
                <a:spcPct val="0"/>
              </a:spcAft>
              <a:buClr>
                <a:srgbClr val="8C1515"/>
              </a:buClr>
              <a:buSzTx/>
              <a:buFont typeface="Arial" panose="020B0604020202020204" pitchFamily="34" charset="0"/>
              <a:buChar char="•"/>
              <a:tabLst/>
              <a:defRPr/>
            </a:pPr>
            <a:endParaRPr kumimoji="0" lang="en-US" sz="1800" b="1" i="0" u="none" strike="noStrike" kern="1200" cap="none" spc="20" normalizeH="0" baseline="0" noProof="0" dirty="0">
              <a:ln>
                <a:noFill/>
              </a:ln>
              <a:solidFill>
                <a:sysClr val="windowText" lastClr="000000"/>
              </a:solidFill>
              <a:effectLst/>
              <a:uLnTx/>
              <a:uFillTx/>
              <a:latin typeface="Arial"/>
              <a:ea typeface="ＭＳ Ｐゴシック" charset="0"/>
            </a:endParaRPr>
          </a:p>
          <a:p>
            <a:pPr marL="344488" marR="0" lvl="2" indent="0" algn="l" defTabSz="457200" rtl="0" eaLnBrk="1" fontAlgn="base" latinLnBrk="0" hangingPunct="1">
              <a:lnSpc>
                <a:spcPct val="100000"/>
              </a:lnSpc>
              <a:spcBef>
                <a:spcPct val="20000"/>
              </a:spcBef>
              <a:spcAft>
                <a:spcPct val="0"/>
              </a:spcAft>
              <a:buClr>
                <a:srgbClr val="8C1515"/>
              </a:buClr>
              <a:buSzPct val="102000"/>
              <a:buFont typeface="Source Sans Pro" charset="0"/>
              <a:buNone/>
              <a:tabLst/>
              <a:defRPr/>
            </a:pPr>
            <a:r>
              <a:rPr kumimoji="0" lang="en-US" sz="1800" b="0" i="0" u="none" strike="noStrike" kern="1200" cap="none" spc="0" normalizeH="0" baseline="0" noProof="0" dirty="0">
                <a:ln>
                  <a:noFill/>
                </a:ln>
                <a:solidFill>
                  <a:sysClr val="windowText" lastClr="000000"/>
                </a:solidFill>
                <a:effectLst/>
                <a:uLnTx/>
                <a:uFillTx/>
                <a:latin typeface="Arial"/>
                <a:ea typeface="ＭＳ Ｐゴシック" charset="0"/>
                <a:cs typeface="+mn-cs"/>
              </a:rPr>
              <a:t>			Assess potential value</a:t>
            </a:r>
          </a:p>
          <a:p>
            <a:pPr marL="344488" marR="0" lvl="2" indent="0" algn="l" defTabSz="457200" rtl="0" eaLnBrk="1" fontAlgn="base" latinLnBrk="0" hangingPunct="1">
              <a:lnSpc>
                <a:spcPct val="100000"/>
              </a:lnSpc>
              <a:spcBef>
                <a:spcPct val="20000"/>
              </a:spcBef>
              <a:spcAft>
                <a:spcPct val="0"/>
              </a:spcAft>
              <a:buClr>
                <a:srgbClr val="8C1515"/>
              </a:buClr>
              <a:buSzPct val="102000"/>
              <a:buFont typeface="Source Sans Pro" charset="0"/>
              <a:buNone/>
              <a:tabLst/>
              <a:defRPr/>
            </a:pPr>
            <a:endParaRPr kumimoji="0" lang="en-US" sz="2800" b="0" i="0" u="none" strike="noStrike" kern="1200" cap="none" spc="0" normalizeH="0" baseline="0" noProof="0" dirty="0">
              <a:ln>
                <a:noFill/>
              </a:ln>
              <a:solidFill>
                <a:sysClr val="windowText" lastClr="000000"/>
              </a:solidFill>
              <a:effectLst/>
              <a:uLnTx/>
              <a:uFillTx/>
              <a:latin typeface="Arial"/>
              <a:ea typeface="ＭＳ Ｐゴシック" charset="0"/>
              <a:cs typeface="+mn-cs"/>
            </a:endParaRPr>
          </a:p>
          <a:p>
            <a:pPr marL="344488" marR="0" lvl="2" indent="0" algn="l" defTabSz="457200" rtl="0" eaLnBrk="1" fontAlgn="base" latinLnBrk="0" hangingPunct="1">
              <a:lnSpc>
                <a:spcPct val="100000"/>
              </a:lnSpc>
              <a:spcBef>
                <a:spcPct val="20000"/>
              </a:spcBef>
              <a:spcAft>
                <a:spcPct val="0"/>
              </a:spcAft>
              <a:buClr>
                <a:srgbClr val="8C1515"/>
              </a:buClr>
              <a:buSzPct val="102000"/>
              <a:buFont typeface="Source Sans Pro" charset="0"/>
              <a:buNone/>
              <a:tabLst/>
              <a:defRPr/>
            </a:pPr>
            <a:r>
              <a:rPr kumimoji="0" lang="en-US" sz="1800" b="0" i="0" u="none" strike="noStrike" kern="1200" cap="none" spc="0" normalizeH="0" baseline="0" noProof="0" dirty="0">
                <a:ln>
                  <a:noFill/>
                </a:ln>
                <a:solidFill>
                  <a:sysClr val="windowText" lastClr="000000"/>
                </a:solidFill>
                <a:effectLst/>
                <a:uLnTx/>
                <a:uFillTx/>
                <a:latin typeface="Arial"/>
                <a:ea typeface="ＭＳ Ｐゴシック" charset="0"/>
                <a:cs typeface="+mn-cs"/>
              </a:rPr>
              <a:t>			 Design for the workflow</a:t>
            </a:r>
          </a:p>
          <a:p>
            <a:pPr marL="344488" marR="0" lvl="2" indent="0" algn="l" defTabSz="457200" rtl="0" eaLnBrk="1" fontAlgn="base" latinLnBrk="0" hangingPunct="1">
              <a:lnSpc>
                <a:spcPct val="100000"/>
              </a:lnSpc>
              <a:spcBef>
                <a:spcPct val="20000"/>
              </a:spcBef>
              <a:spcAft>
                <a:spcPct val="0"/>
              </a:spcAft>
              <a:buClr>
                <a:srgbClr val="8C1515"/>
              </a:buClr>
              <a:buSzPct val="102000"/>
              <a:buFont typeface="Source Sans Pro" charset="0"/>
              <a:buNone/>
              <a:tabLst/>
              <a:defRPr/>
            </a:pPr>
            <a:endParaRPr kumimoji="0" lang="en-US" sz="2800" b="0" i="0" u="none" strike="noStrike" kern="1200" cap="none" spc="0" normalizeH="0" baseline="0" noProof="0" dirty="0">
              <a:ln>
                <a:noFill/>
              </a:ln>
              <a:solidFill>
                <a:sysClr val="windowText" lastClr="000000"/>
              </a:solidFill>
              <a:effectLst/>
              <a:uLnTx/>
              <a:uFillTx/>
              <a:latin typeface="Arial"/>
              <a:ea typeface="ＭＳ Ｐゴシック" charset="0"/>
              <a:cs typeface="+mn-cs"/>
            </a:endParaRPr>
          </a:p>
          <a:p>
            <a:pPr marL="344488" marR="0" lvl="2" indent="0" algn="l" defTabSz="457200" rtl="0" eaLnBrk="1" fontAlgn="base" latinLnBrk="0" hangingPunct="1">
              <a:lnSpc>
                <a:spcPct val="100000"/>
              </a:lnSpc>
              <a:spcBef>
                <a:spcPct val="20000"/>
              </a:spcBef>
              <a:spcAft>
                <a:spcPct val="0"/>
              </a:spcAft>
              <a:buClr>
                <a:srgbClr val="8C1515"/>
              </a:buClr>
              <a:buSzPct val="102000"/>
              <a:buFont typeface="Source Sans Pro" charset="0"/>
              <a:buNone/>
              <a:tabLst/>
              <a:defRPr/>
            </a:pPr>
            <a:r>
              <a:rPr kumimoji="0" lang="en-US" sz="1800" b="0" i="0" u="none" strike="noStrike" kern="1200" cap="none" spc="0" normalizeH="0" baseline="0" noProof="0" dirty="0">
                <a:ln>
                  <a:noFill/>
                </a:ln>
                <a:solidFill>
                  <a:sysClr val="windowText" lastClr="000000"/>
                </a:solidFill>
                <a:effectLst/>
                <a:uLnTx/>
                <a:uFillTx/>
                <a:latin typeface="Arial"/>
                <a:ea typeface="ＭＳ Ｐゴシック" charset="0"/>
                <a:cs typeface="+mn-cs"/>
              </a:rPr>
              <a:t>			Maximize utility, not accuracy</a:t>
            </a:r>
          </a:p>
          <a:p>
            <a:pPr marL="342900" marR="0" lvl="0" indent="-342900" algn="l" defTabSz="457200" rtl="0" eaLnBrk="1" fontAlgn="base" latinLnBrk="0" hangingPunct="1">
              <a:lnSpc>
                <a:spcPct val="100000"/>
              </a:lnSpc>
              <a:spcBef>
                <a:spcPct val="20000"/>
              </a:spcBef>
              <a:spcAft>
                <a:spcPct val="0"/>
              </a:spcAft>
              <a:buClr>
                <a:srgbClr val="8C1515"/>
              </a:buClr>
              <a:buSzTx/>
              <a:buFont typeface="Arial" panose="020B0604020202020204" pitchFamily="34" charset="0"/>
              <a:buChar char="•"/>
              <a:tabLst/>
              <a:defRPr/>
            </a:pPr>
            <a:endParaRPr kumimoji="0" lang="en-US" sz="1800" b="0" i="0" u="none" strike="noStrike" kern="1200" cap="none" spc="20" normalizeH="0" baseline="0" noProof="0" dirty="0">
              <a:ln>
                <a:noFill/>
              </a:ln>
              <a:solidFill>
                <a:sysClr val="windowText" lastClr="000000"/>
              </a:solidFill>
              <a:effectLst/>
              <a:uLnTx/>
              <a:uFillTx/>
              <a:latin typeface="Arial"/>
              <a:ea typeface="ＭＳ Ｐゴシック" charset="0"/>
            </a:endParaRPr>
          </a:p>
          <a:p>
            <a:pPr marL="342900" marR="0" lvl="0" indent="-342900" algn="l" defTabSz="457200" rtl="0" eaLnBrk="1" fontAlgn="base" latinLnBrk="0" hangingPunct="1">
              <a:lnSpc>
                <a:spcPct val="100000"/>
              </a:lnSpc>
              <a:spcBef>
                <a:spcPct val="20000"/>
              </a:spcBef>
              <a:spcAft>
                <a:spcPct val="0"/>
              </a:spcAft>
              <a:buClr>
                <a:srgbClr val="8C1515"/>
              </a:buClr>
              <a:buSzTx/>
              <a:buFont typeface="Arial" panose="020B0604020202020204" pitchFamily="34" charset="0"/>
              <a:buChar char="•"/>
              <a:tabLst/>
              <a:defRPr/>
            </a:pPr>
            <a:endParaRPr kumimoji="0" lang="en-US" sz="1800" b="0" i="0" u="none" strike="noStrike" kern="1200" cap="none" spc="20" normalizeH="0" baseline="0" noProof="0" dirty="0">
              <a:ln>
                <a:noFill/>
              </a:ln>
              <a:solidFill>
                <a:sysClr val="windowText" lastClr="000000"/>
              </a:solidFill>
              <a:effectLst/>
              <a:uLnTx/>
              <a:uFillTx/>
              <a:latin typeface="Arial"/>
              <a:ea typeface="ＭＳ Ｐゴシック" charset="0"/>
            </a:endParaRPr>
          </a:p>
          <a:p>
            <a:pPr marL="0" marR="0" lvl="0" indent="0" algn="l" defTabSz="457200" rtl="0" eaLnBrk="1" fontAlgn="base" latinLnBrk="0" hangingPunct="1">
              <a:lnSpc>
                <a:spcPct val="100000"/>
              </a:lnSpc>
              <a:spcBef>
                <a:spcPct val="20000"/>
              </a:spcBef>
              <a:spcAft>
                <a:spcPct val="0"/>
              </a:spcAft>
              <a:buClr>
                <a:srgbClr val="8C1515"/>
              </a:buClr>
              <a:buSzTx/>
              <a:buFont typeface="Wingdings" charset="0"/>
              <a:buNone/>
              <a:tabLst/>
              <a:defRPr/>
            </a:pPr>
            <a:endParaRPr kumimoji="0" lang="en-US" sz="1800" b="1" i="0" u="none" strike="noStrike" kern="1200" cap="none" spc="20" normalizeH="0" baseline="0" noProof="0" dirty="0">
              <a:ln>
                <a:noFill/>
              </a:ln>
              <a:solidFill>
                <a:sysClr val="windowText" lastClr="000000"/>
              </a:solidFill>
              <a:effectLst/>
              <a:uLnTx/>
              <a:uFillTx/>
              <a:latin typeface="Arial"/>
              <a:ea typeface="ＭＳ Ｐゴシック" charset="0"/>
            </a:endParaRPr>
          </a:p>
        </p:txBody>
      </p:sp>
      <p:pic>
        <p:nvPicPr>
          <p:cNvPr id="25" name="Picture 12" descr="Image result for clipart line graph">
            <a:extLst>
              <a:ext uri="{FF2B5EF4-FFF2-40B4-BE49-F238E27FC236}">
                <a16:creationId xmlns:a16="http://schemas.microsoft.com/office/drawing/2014/main" id="{7DA4DA54-2029-DA87-3FA0-2C05BCD69D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010" y="3193036"/>
            <a:ext cx="604092" cy="60409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4" descr="Image result for hospital process clipart">
            <a:extLst>
              <a:ext uri="{FF2B5EF4-FFF2-40B4-BE49-F238E27FC236}">
                <a16:creationId xmlns:a16="http://schemas.microsoft.com/office/drawing/2014/main" id="{88725F82-8C9C-DBA4-C33F-646D111BF8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5657" y="2229827"/>
            <a:ext cx="918798" cy="82114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93B9913C-A56E-07AA-1AF3-D3BFD2142BF5}"/>
              </a:ext>
            </a:extLst>
          </p:cNvPr>
          <p:cNvPicPr>
            <a:picLocks noChangeAspect="1"/>
          </p:cNvPicPr>
          <p:nvPr/>
        </p:nvPicPr>
        <p:blipFill>
          <a:blip r:embed="rId5"/>
          <a:stretch>
            <a:fillRect/>
          </a:stretch>
        </p:blipFill>
        <p:spPr>
          <a:xfrm>
            <a:off x="1417572" y="1404574"/>
            <a:ext cx="1054968" cy="683380"/>
          </a:xfrm>
          <a:prstGeom prst="rect">
            <a:avLst/>
          </a:prstGeom>
        </p:spPr>
      </p:pic>
    </p:spTree>
    <p:extLst>
      <p:ext uri="{BB962C8B-B14F-4D97-AF65-F5344CB8AC3E}">
        <p14:creationId xmlns:p14="http://schemas.microsoft.com/office/powerpoint/2010/main" val="4939600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97D19-CA37-F19B-B54C-B28CC3F246B6}"/>
              </a:ext>
            </a:extLst>
          </p:cNvPr>
          <p:cNvSpPr>
            <a:spLocks noGrp="1"/>
          </p:cNvSpPr>
          <p:nvPr>
            <p:ph type="title"/>
          </p:nvPr>
        </p:nvSpPr>
        <p:spPr>
          <a:xfrm>
            <a:off x="838200" y="365126"/>
            <a:ext cx="10515600" cy="912132"/>
          </a:xfrm>
        </p:spPr>
        <p:txBody>
          <a:bodyPr/>
          <a:lstStyle/>
          <a:p>
            <a:r>
              <a:rPr lang="en-US" dirty="0"/>
              <a:t>Traditional decision analysis setting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942158-D840-0DFD-3F62-C836A4E2108F}"/>
                  </a:ext>
                </a:extLst>
              </p:cNvPr>
              <p:cNvSpPr>
                <a:spLocks noGrp="1"/>
              </p:cNvSpPr>
              <p:nvPr>
                <p:ph idx="1"/>
              </p:nvPr>
            </p:nvSpPr>
            <p:spPr>
              <a:xfrm>
                <a:off x="838200" y="1386114"/>
                <a:ext cx="10515600" cy="4444843"/>
              </a:xfrm>
            </p:spPr>
            <p:txBody>
              <a:bodyPr>
                <a:normAutofit/>
              </a:bodyPr>
              <a:lstStyle/>
              <a:p>
                <a:pPr marL="0" indent="0">
                  <a:buNone/>
                </a:pPr>
                <a:r>
                  <a:rPr lang="en-CA" sz="2400" dirty="0"/>
                  <a:t>Model </a:t>
                </a:r>
                <a14:m>
                  <m:oMath xmlns:m="http://schemas.openxmlformats.org/officeDocument/2006/math">
                    <m:r>
                      <a:rPr lang="en-CA" sz="2400" i="1" smtClean="0">
                        <a:latin typeface="Cambria Math" panose="02040503050406030204" pitchFamily="18" charset="0"/>
                      </a:rPr>
                      <m:t>𝑀</m:t>
                    </m:r>
                  </m:oMath>
                </a14:m>
                <a:r>
                  <a:rPr lang="en-CA" sz="2400" dirty="0"/>
                  <a:t> estimates posterior distribution of outcomes by policy</a:t>
                </a:r>
              </a:p>
              <a:p>
                <a:pPr marL="0" indent="0">
                  <a:buNone/>
                </a:pPr>
                <a:endParaRPr lang="en-CA" sz="3200" dirty="0"/>
              </a:p>
              <a:p>
                <a:pPr marL="0" indent="0" algn="ctr">
                  <a:buNone/>
                </a:pPr>
                <a14:m>
                  <m:oMathPara xmlns:m="http://schemas.openxmlformats.org/officeDocument/2006/math">
                    <m:oMathParaPr>
                      <m:jc m:val="centerGroup"/>
                    </m:oMathParaPr>
                    <m:oMath xmlns:m="http://schemas.openxmlformats.org/officeDocument/2006/math">
                      <m:r>
                        <a:rPr lang="en-CA" i="1" smtClean="0">
                          <a:latin typeface="Cambria Math" panose="02040503050406030204" pitchFamily="18" charset="0"/>
                        </a:rPr>
                        <m:t>𝑀</m:t>
                      </m:r>
                      <m:d>
                        <m:dPr>
                          <m:ctrlPr>
                            <a:rPr lang="en-CA" i="1">
                              <a:latin typeface="Cambria Math" panose="02040503050406030204" pitchFamily="18" charset="0"/>
                            </a:rPr>
                          </m:ctrlPr>
                        </m:dPr>
                        <m:e>
                          <m:r>
                            <a:rPr lang="en-CA" b="1" i="1">
                              <a:latin typeface="Cambria Math" panose="02040503050406030204" pitchFamily="18" charset="0"/>
                            </a:rPr>
                            <m:t>𝜽</m:t>
                          </m:r>
                          <m:r>
                            <a:rPr lang="en-CA" b="0" i="0" smtClean="0">
                              <a:latin typeface="Cambria Math" panose="02040503050406030204" pitchFamily="18" charset="0"/>
                            </a:rPr>
                            <m:t>,</m:t>
                          </m:r>
                          <m:r>
                            <a:rPr lang="en-CA" b="1" i="0" smtClean="0">
                              <a:latin typeface="Cambria Math" panose="02040503050406030204" pitchFamily="18" charset="0"/>
                            </a:rPr>
                            <m:t>𝐱</m:t>
                          </m:r>
                          <m:r>
                            <a:rPr lang="en-CA">
                              <a:latin typeface="Cambria Math" panose="02040503050406030204" pitchFamily="18" charset="0"/>
                            </a:rPr>
                            <m:t>,</m:t>
                          </m:r>
                          <m:r>
                            <a:rPr lang="en-CA" b="1" i="1">
                              <a:latin typeface="Cambria Math" panose="02040503050406030204" pitchFamily="18" charset="0"/>
                            </a:rPr>
                            <m:t>𝒕</m:t>
                          </m:r>
                        </m:e>
                      </m:d>
                      <m:r>
                        <a:rPr lang="en-CA" i="1">
                          <a:latin typeface="Cambria Math" panose="02040503050406030204" pitchFamily="18" charset="0"/>
                        </a:rPr>
                        <m:t>≈</m:t>
                      </m:r>
                      <m:r>
                        <a:rPr lang="en-CA" i="1">
                          <a:latin typeface="Cambria Math" panose="02040503050406030204" pitchFamily="18" charset="0"/>
                        </a:rPr>
                        <m:t>𝑃</m:t>
                      </m:r>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b="1" i="1" smtClean="0">
                                  <a:latin typeface="Cambria Math" panose="02040503050406030204" pitchFamily="18" charset="0"/>
                                </a:rPr>
                                <m:t>𝒚</m:t>
                              </m:r>
                            </m:e>
                            <m:sub>
                              <m:r>
                                <a:rPr lang="en-CA" i="1">
                                  <a:latin typeface="Cambria Math" panose="02040503050406030204" pitchFamily="18" charset="0"/>
                                </a:rPr>
                                <m:t>𝑡</m:t>
                              </m:r>
                            </m:sub>
                          </m:sSub>
                        </m:e>
                      </m:d>
                    </m:oMath>
                  </m:oMathPara>
                </a14:m>
                <a:endParaRPr lang="en-CA" dirty="0"/>
              </a:p>
              <a:p>
                <a:pPr marL="0" indent="0" algn="ctr">
                  <a:buNone/>
                </a:pPr>
                <a:endParaRPr lang="en-CA" sz="4400" dirty="0"/>
              </a:p>
              <a:p>
                <a:pPr marL="0" indent="0">
                  <a:buNone/>
                </a:pPr>
                <a:r>
                  <a:rPr lang="en-CA" sz="2400" dirty="0"/>
                  <a:t>Decision function </a:t>
                </a:r>
                <a14:m>
                  <m:oMath xmlns:m="http://schemas.openxmlformats.org/officeDocument/2006/math">
                    <m:r>
                      <a:rPr lang="en-CA" sz="2400" i="1" smtClean="0">
                        <a:effectLst/>
                        <a:latin typeface="Cambria Math" panose="02040503050406030204" pitchFamily="18" charset="0"/>
                        <a:ea typeface="Calibri" panose="020F0502020204030204" pitchFamily="34" charset="0"/>
                        <a:cs typeface="Times New Roman" panose="02020603050405020304" pitchFamily="18" charset="0"/>
                      </a:rPr>
                      <m:t>𝜁</m:t>
                    </m:r>
                    <m:r>
                      <a:rPr lang="en-CA" sz="2400" i="1" smtClean="0">
                        <a:effectLst/>
                        <a:latin typeface="Cambria Math" panose="02040503050406030204" pitchFamily="18" charset="0"/>
                        <a:ea typeface="Calibri" panose="020F0502020204030204" pitchFamily="34" charset="0"/>
                        <a:cs typeface="Times New Roman" panose="02020603050405020304" pitchFamily="18" charset="0"/>
                      </a:rPr>
                      <m:t> </m:t>
                    </m:r>
                  </m:oMath>
                </a14:m>
                <a:r>
                  <a:rPr lang="en-CA" sz="2400" dirty="0"/>
                  <a:t>identifies optimal strategy</a:t>
                </a:r>
              </a:p>
              <a:p>
                <a:pPr marL="0" indent="0">
                  <a:buNone/>
                </a:pPr>
                <a:endParaRPr lang="en-CA" sz="4000" dirty="0"/>
              </a:p>
              <a:p>
                <a:pPr marL="0" indent="0" algn="ctr">
                  <a:buNone/>
                </a:pPr>
                <a14:m>
                  <m:oMathPara xmlns:m="http://schemas.openxmlformats.org/officeDocument/2006/math">
                    <m:oMathParaPr>
                      <m:jc m:val="centerGroup"/>
                    </m:oMathParaPr>
                    <m:oMath xmlns:m="http://schemas.openxmlformats.org/officeDocument/2006/math">
                      <m:r>
                        <a:rPr lang="en-CA" i="1" smtClean="0">
                          <a:effectLst/>
                          <a:latin typeface="Cambria Math" panose="02040503050406030204" pitchFamily="18" charset="0"/>
                          <a:ea typeface="Calibri" panose="020F0502020204030204" pitchFamily="34" charset="0"/>
                          <a:cs typeface="Times New Roman" panose="02020603050405020304" pitchFamily="18" charset="0"/>
                        </a:rPr>
                        <m:t>𝜁</m:t>
                      </m:r>
                      <m:d>
                        <m:dPr>
                          <m:ctrlPr>
                            <a:rPr lang="en-CA" i="1">
                              <a:effectLst/>
                              <a:latin typeface="Cambria Math" panose="02040503050406030204" pitchFamily="18" charset="0"/>
                            </a:rPr>
                          </m:ctrlPr>
                        </m:dPr>
                        <m:e>
                          <m:r>
                            <a:rPr lang="en-CA" i="1">
                              <a:effectLst/>
                              <a:latin typeface="Cambria Math" panose="02040503050406030204" pitchFamily="18" charset="0"/>
                              <a:ea typeface="Calibri" panose="020F0502020204030204" pitchFamily="34" charset="0"/>
                              <a:cs typeface="Times New Roman" panose="02020603050405020304" pitchFamily="18" charset="0"/>
                            </a:rPr>
                            <m:t>𝑃</m:t>
                          </m:r>
                          <m:d>
                            <m:dPr>
                              <m:ctrlPr>
                                <a:rPr lang="en-CA" i="1">
                                  <a:effectLst/>
                                  <a:latin typeface="Cambria Math" panose="02040503050406030204" pitchFamily="18" charset="0"/>
                                </a:rPr>
                              </m:ctrlPr>
                            </m:dPr>
                            <m:e>
                              <m:sSub>
                                <m:sSubPr>
                                  <m:ctrlPr>
                                    <a:rPr lang="en-CA" i="1">
                                      <a:effectLst/>
                                      <a:latin typeface="Cambria Math" panose="02040503050406030204" pitchFamily="18" charset="0"/>
                                    </a:rPr>
                                  </m:ctrlPr>
                                </m:sSubPr>
                                <m:e>
                                  <m:r>
                                    <m:rPr>
                                      <m:nor/>
                                    </m:rPr>
                                    <a:rPr lang="en-CA" b="1">
                                      <a:effectLst/>
                                      <a:latin typeface="Times" pitchFamily="2" charset="0"/>
                                      <a:ea typeface="Calibri" panose="020F0502020204030204" pitchFamily="34" charset="0"/>
                                      <a:cs typeface="Times New Roman" panose="02020603050405020304" pitchFamily="18" charset="0"/>
                                    </a:rPr>
                                    <m:t>y</m:t>
                                  </m:r>
                                </m:e>
                                <m:sub>
                                  <m:r>
                                    <a:rPr lang="en-CA" i="1">
                                      <a:effectLst/>
                                      <a:latin typeface="Cambria Math" panose="02040503050406030204" pitchFamily="18" charset="0"/>
                                      <a:ea typeface="Calibri" panose="020F0502020204030204" pitchFamily="34" charset="0"/>
                                      <a:cs typeface="Times New Roman" panose="02020603050405020304" pitchFamily="18" charset="0"/>
                                    </a:rPr>
                                    <m:t>𝑡</m:t>
                                  </m:r>
                                </m:sub>
                              </m:sSub>
                            </m:e>
                          </m:d>
                        </m:e>
                      </m:d>
                      <m:r>
                        <a:rPr lang="en-CA">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CA" i="1">
                              <a:effectLst/>
                              <a:latin typeface="Cambria Math" panose="02040503050406030204" pitchFamily="18" charset="0"/>
                            </a:rPr>
                          </m:ctrlPr>
                        </m:sSubPr>
                        <m:e>
                          <m:r>
                            <m:rPr>
                              <m:sty m:val="p"/>
                            </m:rPr>
                            <a:rPr lang="en-CA" b="0" i="0" smtClean="0">
                              <a:effectLst/>
                              <a:latin typeface="Cambria Math" panose="02040503050406030204" pitchFamily="18" charset="0"/>
                            </a:rPr>
                            <m:t>arg</m:t>
                          </m:r>
                          <m:r>
                            <m:rPr>
                              <m:sty m:val="p"/>
                            </m:rPr>
                            <a:rPr lang="en-CA">
                              <a:effectLst/>
                              <a:latin typeface="Cambria Math" panose="02040503050406030204" pitchFamily="18" charset="0"/>
                              <a:ea typeface="Calibri" panose="020F0502020204030204" pitchFamily="34" charset="0"/>
                              <a:cs typeface="Times New Roman" panose="02020603050405020304" pitchFamily="18" charset="0"/>
                            </a:rPr>
                            <m:t>max</m:t>
                          </m:r>
                        </m:e>
                        <m:sub>
                          <m:r>
                            <a:rPr lang="en-CA" i="1">
                              <a:effectLst/>
                              <a:latin typeface="Cambria Math" panose="02040503050406030204" pitchFamily="18" charset="0"/>
                              <a:ea typeface="Calibri" panose="020F0502020204030204" pitchFamily="34" charset="0"/>
                              <a:cs typeface="Times New Roman" panose="02020603050405020304" pitchFamily="18" charset="0"/>
                            </a:rPr>
                            <m:t>𝑡</m:t>
                          </m:r>
                          <m:r>
                            <a:rPr lang="en-CA">
                              <a:effectLst/>
                              <a:latin typeface="Cambria Math" panose="02040503050406030204" pitchFamily="18" charset="0"/>
                              <a:ea typeface="Calibri" panose="020F0502020204030204" pitchFamily="34" charset="0"/>
                              <a:cs typeface="Times New Roman" panose="02020603050405020304" pitchFamily="18" charset="0"/>
                            </a:rPr>
                            <m:t>∈</m:t>
                          </m:r>
                          <m:r>
                            <a:rPr lang="en-CA" i="1">
                              <a:effectLst/>
                              <a:latin typeface="Cambria Math" panose="02040503050406030204" pitchFamily="18" charset="0"/>
                              <a:ea typeface="Calibri" panose="020F0502020204030204" pitchFamily="34" charset="0"/>
                              <a:cs typeface="Times New Roman" panose="02020603050405020304" pitchFamily="18" charset="0"/>
                            </a:rPr>
                            <m:t>1</m:t>
                          </m:r>
                          <m:r>
                            <a:rPr lang="en-CA">
                              <a:effectLst/>
                              <a:latin typeface="Cambria Math" panose="02040503050406030204" pitchFamily="18" charset="0"/>
                              <a:ea typeface="Calibri" panose="020F0502020204030204" pitchFamily="34" charset="0"/>
                              <a:cs typeface="Times New Roman" panose="02020603050405020304" pitchFamily="18" charset="0"/>
                            </a:rPr>
                            <m:t>,⋯,</m:t>
                          </m:r>
                          <m:r>
                            <a:rPr lang="en-CA" i="1">
                              <a:effectLst/>
                              <a:latin typeface="Cambria Math" panose="02040503050406030204" pitchFamily="18" charset="0"/>
                              <a:ea typeface="Calibri" panose="020F0502020204030204" pitchFamily="34" charset="0"/>
                              <a:cs typeface="Times New Roman" panose="02020603050405020304" pitchFamily="18" charset="0"/>
                            </a:rPr>
                            <m:t>𝑇</m:t>
                          </m:r>
                        </m:sub>
                      </m:sSub>
                      <m:r>
                        <a:rPr lang="en-CA" i="1">
                          <a:effectLst/>
                          <a:latin typeface="Cambria Math" panose="02040503050406030204" pitchFamily="18" charset="0"/>
                          <a:ea typeface="Calibri" panose="020F0502020204030204" pitchFamily="34" charset="0"/>
                          <a:cs typeface="Times New Roman" panose="02020603050405020304" pitchFamily="18" charset="0"/>
                        </a:rPr>
                        <m:t>𝔼</m:t>
                      </m:r>
                      <m:d>
                        <m:dPr>
                          <m:begChr m:val="["/>
                          <m:endChr m:val="]"/>
                          <m:ctrlPr>
                            <a:rPr lang="en-CA" i="1">
                              <a:effectLst/>
                              <a:latin typeface="Cambria Math" panose="02040503050406030204" pitchFamily="18" charset="0"/>
                            </a:rPr>
                          </m:ctrlPr>
                        </m:dPr>
                        <m:e>
                          <m:r>
                            <a:rPr lang="en-CA" i="1">
                              <a:effectLst/>
                              <a:latin typeface="Cambria Math" panose="02040503050406030204" pitchFamily="18" charset="0"/>
                              <a:ea typeface="Calibri" panose="020F0502020204030204" pitchFamily="34" charset="0"/>
                              <a:cs typeface="Times New Roman" panose="02020603050405020304" pitchFamily="18" charset="0"/>
                            </a:rPr>
                            <m:t>𝑘</m:t>
                          </m:r>
                          <m:sSub>
                            <m:sSubPr>
                              <m:ctrlPr>
                                <a:rPr lang="en-CA" i="1">
                                  <a:effectLst/>
                                  <a:latin typeface="Cambria Math" panose="02040503050406030204" pitchFamily="18" charset="0"/>
                                </a:rPr>
                              </m:ctrlPr>
                            </m:sSubPr>
                            <m:e>
                              <m:r>
                                <a:rPr lang="en-CA" i="1">
                                  <a:effectLst/>
                                  <a:latin typeface="Cambria Math" panose="02040503050406030204" pitchFamily="18" charset="0"/>
                                  <a:ea typeface="Calibri" panose="020F0502020204030204" pitchFamily="34" charset="0"/>
                                  <a:cs typeface="Times New Roman" panose="02020603050405020304" pitchFamily="18" charset="0"/>
                                </a:rPr>
                                <m:t>𝑒</m:t>
                              </m:r>
                            </m:e>
                            <m:sub>
                              <m:r>
                                <a:rPr lang="en-CA" i="1">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CA"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CA" i="1">
                                  <a:effectLst/>
                                  <a:latin typeface="Cambria Math" panose="02040503050406030204" pitchFamily="18" charset="0"/>
                                </a:rPr>
                              </m:ctrlPr>
                            </m:sSubPr>
                            <m:e>
                              <m:r>
                                <a:rPr lang="en-CA" i="1">
                                  <a:effectLst/>
                                  <a:latin typeface="Cambria Math" panose="02040503050406030204" pitchFamily="18" charset="0"/>
                                  <a:ea typeface="Calibri" panose="020F0502020204030204" pitchFamily="34" charset="0"/>
                                  <a:cs typeface="Times New Roman" panose="02020603050405020304" pitchFamily="18" charset="0"/>
                                </a:rPr>
                                <m:t>𝑐</m:t>
                              </m:r>
                            </m:e>
                            <m:sub>
                              <m:r>
                                <a:rPr lang="en-CA" i="1">
                                  <a:effectLst/>
                                  <a:latin typeface="Cambria Math" panose="02040503050406030204" pitchFamily="18" charset="0"/>
                                  <a:ea typeface="Calibri" panose="020F0502020204030204" pitchFamily="34" charset="0"/>
                                  <a:cs typeface="Times New Roman" panose="02020603050405020304" pitchFamily="18" charset="0"/>
                                </a:rPr>
                                <m:t>𝑡</m:t>
                              </m:r>
                            </m:sub>
                          </m:sSub>
                        </m:e>
                      </m:d>
                    </m:oMath>
                  </m:oMathPara>
                </a14:m>
                <a:endParaRPr lang="en-CA" dirty="0"/>
              </a:p>
            </p:txBody>
          </p:sp>
        </mc:Choice>
        <mc:Fallback xmlns="">
          <p:sp>
            <p:nvSpPr>
              <p:cNvPr id="3" name="Content Placeholder 2">
                <a:extLst>
                  <a:ext uri="{FF2B5EF4-FFF2-40B4-BE49-F238E27FC236}">
                    <a16:creationId xmlns:a16="http://schemas.microsoft.com/office/drawing/2014/main" id="{CE942158-D840-0DFD-3F62-C836A4E2108F}"/>
                  </a:ext>
                </a:extLst>
              </p:cNvPr>
              <p:cNvSpPr>
                <a:spLocks noGrp="1" noRot="1" noChangeAspect="1" noMove="1" noResize="1" noEditPoints="1" noAdjustHandles="1" noChangeArrowheads="1" noChangeShapeType="1" noTextEdit="1"/>
              </p:cNvSpPr>
              <p:nvPr>
                <p:ph idx="1"/>
              </p:nvPr>
            </p:nvSpPr>
            <p:spPr>
              <a:xfrm>
                <a:off x="838200" y="1386114"/>
                <a:ext cx="10515600" cy="4444843"/>
              </a:xfrm>
              <a:blipFill>
                <a:blip r:embed="rId2"/>
                <a:stretch>
                  <a:fillRect l="-965" t="-1705"/>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6068B3F-A6B0-09BF-61F4-3FA4172BD07F}"/>
              </a:ext>
            </a:extLst>
          </p:cNvPr>
          <p:cNvSpPr/>
          <p:nvPr/>
        </p:nvSpPr>
        <p:spPr>
          <a:xfrm>
            <a:off x="4201883" y="1854198"/>
            <a:ext cx="1277259" cy="29754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rPr>
              <a:t>Parameters</a:t>
            </a:r>
          </a:p>
        </p:txBody>
      </p:sp>
      <p:sp>
        <p:nvSpPr>
          <p:cNvPr id="5" name="Rectangle 4">
            <a:extLst>
              <a:ext uri="{FF2B5EF4-FFF2-40B4-BE49-F238E27FC236}">
                <a16:creationId xmlns:a16="http://schemas.microsoft.com/office/drawing/2014/main" id="{159CC3D4-C859-9F66-235F-5A1381150866}"/>
              </a:ext>
            </a:extLst>
          </p:cNvPr>
          <p:cNvSpPr/>
          <p:nvPr/>
        </p:nvSpPr>
        <p:spPr>
          <a:xfrm>
            <a:off x="4913084" y="2917371"/>
            <a:ext cx="1429659" cy="537029"/>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rPr>
              <a:t>Data (sometimes)</a:t>
            </a:r>
          </a:p>
        </p:txBody>
      </p:sp>
      <p:sp>
        <p:nvSpPr>
          <p:cNvPr id="6" name="Rectangle 5">
            <a:extLst>
              <a:ext uri="{FF2B5EF4-FFF2-40B4-BE49-F238E27FC236}">
                <a16:creationId xmlns:a16="http://schemas.microsoft.com/office/drawing/2014/main" id="{8989F2F0-99A2-872C-9CF9-037ED54352EB}"/>
              </a:ext>
            </a:extLst>
          </p:cNvPr>
          <p:cNvSpPr/>
          <p:nvPr/>
        </p:nvSpPr>
        <p:spPr>
          <a:xfrm>
            <a:off x="5660573" y="1854197"/>
            <a:ext cx="965202" cy="29754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rPr>
              <a:t>Policies</a:t>
            </a:r>
          </a:p>
        </p:txBody>
      </p:sp>
      <p:sp>
        <p:nvSpPr>
          <p:cNvPr id="7" name="Rectangle 6">
            <a:extLst>
              <a:ext uri="{FF2B5EF4-FFF2-40B4-BE49-F238E27FC236}">
                <a16:creationId xmlns:a16="http://schemas.microsoft.com/office/drawing/2014/main" id="{1B1410CC-8696-D0F2-DE4B-660305456689}"/>
              </a:ext>
            </a:extLst>
          </p:cNvPr>
          <p:cNvSpPr/>
          <p:nvPr/>
        </p:nvSpPr>
        <p:spPr>
          <a:xfrm>
            <a:off x="6662060" y="2906486"/>
            <a:ext cx="2242431" cy="537029"/>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rPr>
              <a:t>Outcomes by policy (multivariate)</a:t>
            </a:r>
          </a:p>
        </p:txBody>
      </p:sp>
      <p:cxnSp>
        <p:nvCxnSpPr>
          <p:cNvPr id="9" name="Straight Arrow Connector 8">
            <a:extLst>
              <a:ext uri="{FF2B5EF4-FFF2-40B4-BE49-F238E27FC236}">
                <a16:creationId xmlns:a16="http://schemas.microsoft.com/office/drawing/2014/main" id="{BAF1591D-D1C7-8A3A-4AD4-E139B5CE4A87}"/>
              </a:ext>
            </a:extLst>
          </p:cNvPr>
          <p:cNvCxnSpPr>
            <a:cxnSpLocks/>
            <a:stCxn id="5" idx="0"/>
          </p:cNvCxnSpPr>
          <p:nvPr/>
        </p:nvCxnSpPr>
        <p:spPr>
          <a:xfrm flipH="1" flipV="1">
            <a:off x="5627913" y="2721429"/>
            <a:ext cx="1" cy="195942"/>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9E94CF3-C402-512B-80C0-91057CC6F66D}"/>
              </a:ext>
            </a:extLst>
          </p:cNvPr>
          <p:cNvCxnSpPr>
            <a:cxnSpLocks/>
          </p:cNvCxnSpPr>
          <p:nvPr/>
        </p:nvCxnSpPr>
        <p:spPr>
          <a:xfrm flipH="1" flipV="1">
            <a:off x="7142836" y="2710544"/>
            <a:ext cx="1" cy="195942"/>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A3BF0DE-F5BC-EEE5-8E73-0F7116E6D595}"/>
              </a:ext>
            </a:extLst>
          </p:cNvPr>
          <p:cNvCxnSpPr>
            <a:cxnSpLocks/>
          </p:cNvCxnSpPr>
          <p:nvPr/>
        </p:nvCxnSpPr>
        <p:spPr>
          <a:xfrm>
            <a:off x="5272313" y="2150965"/>
            <a:ext cx="0" cy="19440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437DE82-7C49-CD1A-3F47-DD5F9343F66D}"/>
              </a:ext>
            </a:extLst>
          </p:cNvPr>
          <p:cNvCxnSpPr>
            <a:cxnSpLocks/>
          </p:cNvCxnSpPr>
          <p:nvPr/>
        </p:nvCxnSpPr>
        <p:spPr>
          <a:xfrm>
            <a:off x="5939970" y="2150965"/>
            <a:ext cx="0" cy="19440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3D94684-1E40-6959-DDB6-1A0A60DF92AF}"/>
              </a:ext>
            </a:extLst>
          </p:cNvPr>
          <p:cNvSpPr/>
          <p:nvPr/>
        </p:nvSpPr>
        <p:spPr>
          <a:xfrm>
            <a:off x="6611262" y="4129315"/>
            <a:ext cx="1415138" cy="29754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rPr>
              <a:t>Effectiveness</a:t>
            </a:r>
          </a:p>
        </p:txBody>
      </p:sp>
      <p:sp>
        <p:nvSpPr>
          <p:cNvPr id="16" name="Rectangle 15">
            <a:extLst>
              <a:ext uri="{FF2B5EF4-FFF2-40B4-BE49-F238E27FC236}">
                <a16:creationId xmlns:a16="http://schemas.microsoft.com/office/drawing/2014/main" id="{2FF85567-AD35-8710-4770-5AEB73037AD3}"/>
              </a:ext>
            </a:extLst>
          </p:cNvPr>
          <p:cNvSpPr/>
          <p:nvPr/>
        </p:nvSpPr>
        <p:spPr>
          <a:xfrm>
            <a:off x="8244115" y="4129314"/>
            <a:ext cx="965202" cy="29754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rPr>
              <a:t>Cost</a:t>
            </a:r>
          </a:p>
        </p:txBody>
      </p:sp>
      <p:cxnSp>
        <p:nvCxnSpPr>
          <p:cNvPr id="17" name="Straight Arrow Connector 16">
            <a:extLst>
              <a:ext uri="{FF2B5EF4-FFF2-40B4-BE49-F238E27FC236}">
                <a16:creationId xmlns:a16="http://schemas.microsoft.com/office/drawing/2014/main" id="{52838E89-ABF9-6935-B505-1B849A91C3F0}"/>
              </a:ext>
            </a:extLst>
          </p:cNvPr>
          <p:cNvCxnSpPr>
            <a:cxnSpLocks/>
          </p:cNvCxnSpPr>
          <p:nvPr/>
        </p:nvCxnSpPr>
        <p:spPr>
          <a:xfrm>
            <a:off x="7819570" y="4426082"/>
            <a:ext cx="0" cy="19440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C67676D-C602-8B10-0ABE-1B831A19284B}"/>
              </a:ext>
            </a:extLst>
          </p:cNvPr>
          <p:cNvCxnSpPr>
            <a:cxnSpLocks/>
          </p:cNvCxnSpPr>
          <p:nvPr/>
        </p:nvCxnSpPr>
        <p:spPr>
          <a:xfrm>
            <a:off x="8523512" y="4426082"/>
            <a:ext cx="0" cy="19440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0612FD42-79B9-9E78-6022-D43920AED6DA}"/>
              </a:ext>
            </a:extLst>
          </p:cNvPr>
          <p:cNvSpPr/>
          <p:nvPr/>
        </p:nvSpPr>
        <p:spPr>
          <a:xfrm>
            <a:off x="4479239" y="5181599"/>
            <a:ext cx="2355173" cy="537029"/>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rPr>
              <a:t>Maximize population net monetary benefit</a:t>
            </a:r>
          </a:p>
        </p:txBody>
      </p:sp>
      <p:cxnSp>
        <p:nvCxnSpPr>
          <p:cNvPr id="20" name="Straight Arrow Connector 19">
            <a:extLst>
              <a:ext uri="{FF2B5EF4-FFF2-40B4-BE49-F238E27FC236}">
                <a16:creationId xmlns:a16="http://schemas.microsoft.com/office/drawing/2014/main" id="{C16C4AFF-2A33-388B-58A2-7E35AD21DDC5}"/>
              </a:ext>
            </a:extLst>
          </p:cNvPr>
          <p:cNvCxnSpPr>
            <a:cxnSpLocks/>
          </p:cNvCxnSpPr>
          <p:nvPr/>
        </p:nvCxnSpPr>
        <p:spPr>
          <a:xfrm flipH="1" flipV="1">
            <a:off x="5357575" y="4985657"/>
            <a:ext cx="1" cy="195942"/>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96189F9-EBFA-E9C2-B98D-C4876D1D8E57}"/>
              </a:ext>
            </a:extLst>
          </p:cNvPr>
          <p:cNvSpPr/>
          <p:nvPr/>
        </p:nvSpPr>
        <p:spPr>
          <a:xfrm>
            <a:off x="7387767" y="5152575"/>
            <a:ext cx="1516743" cy="537029"/>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rPr>
              <a:t>Willingness to pay</a:t>
            </a:r>
          </a:p>
        </p:txBody>
      </p:sp>
      <p:cxnSp>
        <p:nvCxnSpPr>
          <p:cNvPr id="22" name="Straight Arrow Connector 21">
            <a:extLst>
              <a:ext uri="{FF2B5EF4-FFF2-40B4-BE49-F238E27FC236}">
                <a16:creationId xmlns:a16="http://schemas.microsoft.com/office/drawing/2014/main" id="{67C422BB-8B2E-416D-D055-7F4E8D3B9C08}"/>
              </a:ext>
            </a:extLst>
          </p:cNvPr>
          <p:cNvCxnSpPr>
            <a:cxnSpLocks/>
          </p:cNvCxnSpPr>
          <p:nvPr/>
        </p:nvCxnSpPr>
        <p:spPr>
          <a:xfrm flipH="1" flipV="1">
            <a:off x="7592773" y="4956633"/>
            <a:ext cx="1" cy="195942"/>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0046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5" grpId="0" animBg="1"/>
      <p:bldP spid="16" grpId="0" animBg="1"/>
      <p:bldP spid="19" grpId="0" animBg="1"/>
      <p:bldP spid="2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F1B67-20FA-413B-B8C6-EA05916CEC78}"/>
              </a:ext>
            </a:extLst>
          </p:cNvPr>
          <p:cNvSpPr>
            <a:spLocks noGrp="1"/>
          </p:cNvSpPr>
          <p:nvPr>
            <p:ph type="title"/>
          </p:nvPr>
        </p:nvSpPr>
        <p:spPr>
          <a:xfrm>
            <a:off x="1265035" y="367417"/>
            <a:ext cx="10277149" cy="650699"/>
          </a:xfrm>
        </p:spPr>
        <p:txBody>
          <a:bodyPr/>
          <a:lstStyle/>
          <a:p>
            <a:r>
              <a:rPr lang="en-US" dirty="0">
                <a:solidFill>
                  <a:srgbClr val="FF0000"/>
                </a:solidFill>
              </a:rPr>
              <a:t>The decision threshold should maximize utility</a:t>
            </a:r>
          </a:p>
        </p:txBody>
      </p:sp>
      <p:sp>
        <p:nvSpPr>
          <p:cNvPr id="3" name="Content Placeholder 2">
            <a:extLst>
              <a:ext uri="{FF2B5EF4-FFF2-40B4-BE49-F238E27FC236}">
                <a16:creationId xmlns:a16="http://schemas.microsoft.com/office/drawing/2014/main" id="{2AF67356-E3F1-4988-9414-D0C6E930B1DC}"/>
              </a:ext>
            </a:extLst>
          </p:cNvPr>
          <p:cNvSpPr>
            <a:spLocks noGrp="1"/>
          </p:cNvSpPr>
          <p:nvPr>
            <p:ph sz="quarter" idx="10"/>
          </p:nvPr>
        </p:nvSpPr>
        <p:spPr>
          <a:xfrm>
            <a:off x="944165" y="1318752"/>
            <a:ext cx="5238045" cy="4481101"/>
          </a:xfrm>
        </p:spPr>
        <p:txBody>
          <a:bodyPr>
            <a:normAutofit fontScale="92500" lnSpcReduction="10000"/>
          </a:bodyPr>
          <a:lstStyle/>
          <a:p>
            <a:pPr marL="285750" indent="-285750">
              <a:buFont typeface="Arial" panose="020B0604020202020204" pitchFamily="34" charset="0"/>
              <a:buChar char="•"/>
            </a:pPr>
            <a:r>
              <a:rPr lang="en-US" dirty="0"/>
              <a:t>Risk prediction scores often need to be converted into binary decisions</a:t>
            </a:r>
          </a:p>
          <a:p>
            <a:pPr marL="512763" lvl="2" indent="-285750">
              <a:buFont typeface="Arial" panose="020B0604020202020204" pitchFamily="34" charset="0"/>
              <a:buChar char="•"/>
            </a:pPr>
            <a:r>
              <a:rPr lang="en-US" dirty="0"/>
              <a:t>If risk &gt; threshold, </a:t>
            </a:r>
            <a:r>
              <a:rPr lang="en-US" b="1" dirty="0"/>
              <a:t>intervene</a:t>
            </a:r>
            <a:endParaRPr lang="en-US" dirty="0"/>
          </a:p>
          <a:p>
            <a:pPr marL="0" indent="0"/>
            <a:endParaRPr lang="en-US" dirty="0"/>
          </a:p>
          <a:p>
            <a:pPr>
              <a:buFont typeface="Arial" panose="020B0604020202020204" pitchFamily="34" charset="0"/>
              <a:buChar char="•"/>
            </a:pPr>
            <a:r>
              <a:rPr lang="en-US" dirty="0"/>
              <a:t>Typical ways to set threshold</a:t>
            </a:r>
          </a:p>
          <a:p>
            <a:pPr lvl="2">
              <a:buFont typeface="Arial" panose="020B0604020202020204" pitchFamily="34" charset="0"/>
              <a:buChar char="•"/>
            </a:pPr>
            <a:r>
              <a:rPr lang="en-US" dirty="0"/>
              <a:t>Default to 0.5</a:t>
            </a:r>
          </a:p>
          <a:p>
            <a:pPr lvl="2">
              <a:buFont typeface="Arial" panose="020B0604020202020204" pitchFamily="34" charset="0"/>
              <a:buChar char="•"/>
            </a:pPr>
            <a:r>
              <a:rPr lang="en-US" dirty="0"/>
              <a:t>Maximize measure of predictive ability (accuracy, F1 score, </a:t>
            </a:r>
            <a:r>
              <a:rPr lang="en-US" dirty="0" err="1"/>
              <a:t>etc</a:t>
            </a:r>
            <a:r>
              <a:rPr lang="en-US" dirty="0"/>
              <a:t>)</a:t>
            </a:r>
          </a:p>
          <a:p>
            <a:pPr>
              <a:buFont typeface="Arial" panose="020B0604020202020204" pitchFamily="34" charset="0"/>
              <a:buChar char="•"/>
            </a:pPr>
            <a:endParaRPr lang="en-US" dirty="0"/>
          </a:p>
          <a:p>
            <a:pPr>
              <a:buFont typeface="Arial" panose="020B0604020202020204" pitchFamily="34" charset="0"/>
              <a:buChar char="•"/>
            </a:pPr>
            <a:r>
              <a:rPr lang="en-US" dirty="0"/>
              <a:t>Threshold should be set in a way that maximizes </a:t>
            </a:r>
            <a:r>
              <a:rPr lang="en-US" b="1" dirty="0"/>
              <a:t>utility</a:t>
            </a:r>
            <a:endParaRPr lang="en-US" dirty="0"/>
          </a:p>
          <a:p>
            <a:pPr>
              <a:buFont typeface="Arial" panose="020B0604020202020204" pitchFamily="34" charset="0"/>
              <a:buChar char="•"/>
            </a:pPr>
            <a:endParaRPr lang="en-US" dirty="0"/>
          </a:p>
        </p:txBody>
      </p:sp>
      <p:pic>
        <p:nvPicPr>
          <p:cNvPr id="3074" name="Picture 2" descr="Image result for ROC curve">
            <a:extLst>
              <a:ext uri="{FF2B5EF4-FFF2-40B4-BE49-F238E27FC236}">
                <a16:creationId xmlns:a16="http://schemas.microsoft.com/office/drawing/2014/main" id="{C4A5F7C0-2510-4288-B95C-6E94C3C2FC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2199" y="1098748"/>
            <a:ext cx="5410257" cy="492111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C2F9178-22BA-488A-AE5B-C3AC51778F03}"/>
              </a:ext>
            </a:extLst>
          </p:cNvPr>
          <p:cNvSpPr txBox="1"/>
          <p:nvPr/>
        </p:nvSpPr>
        <p:spPr>
          <a:xfrm>
            <a:off x="9628278" y="2855970"/>
            <a:ext cx="1998133"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Points on ROC = possible decision thresholds</a:t>
            </a:r>
          </a:p>
        </p:txBody>
      </p:sp>
      <p:graphicFrame>
        <p:nvGraphicFramePr>
          <p:cNvPr id="6" name="Table 5">
            <a:extLst>
              <a:ext uri="{FF2B5EF4-FFF2-40B4-BE49-F238E27FC236}">
                <a16:creationId xmlns:a16="http://schemas.microsoft.com/office/drawing/2014/main" id="{F50EEAFD-CAFA-4CD7-A56F-1914AEA5081A}"/>
              </a:ext>
            </a:extLst>
          </p:cNvPr>
          <p:cNvGraphicFramePr>
            <a:graphicFrameLocks noGrp="1"/>
          </p:cNvGraphicFramePr>
          <p:nvPr>
            <p:extLst>
              <p:ext uri="{D42A27DB-BD31-4B8C-83A1-F6EECF244321}">
                <p14:modId xmlns:p14="http://schemas.microsoft.com/office/powerpoint/2010/main" val="2368643576"/>
              </p:ext>
            </p:extLst>
          </p:nvPr>
        </p:nvGraphicFramePr>
        <p:xfrm>
          <a:off x="10634765" y="1859558"/>
          <a:ext cx="1001902" cy="670560"/>
        </p:xfrm>
        <a:graphic>
          <a:graphicData uri="http://schemas.openxmlformats.org/drawingml/2006/table">
            <a:tbl>
              <a:tblPr>
                <a:tableStyleId>{5C22544A-7EE6-4342-B048-85BDC9FD1C3A}</a:tableStyleId>
              </a:tblPr>
              <a:tblGrid>
                <a:gridCol w="500951">
                  <a:extLst>
                    <a:ext uri="{9D8B030D-6E8A-4147-A177-3AD203B41FA5}">
                      <a16:colId xmlns:a16="http://schemas.microsoft.com/office/drawing/2014/main" val="926407733"/>
                    </a:ext>
                  </a:extLst>
                </a:gridCol>
                <a:gridCol w="500951">
                  <a:extLst>
                    <a:ext uri="{9D8B030D-6E8A-4147-A177-3AD203B41FA5}">
                      <a16:colId xmlns:a16="http://schemas.microsoft.com/office/drawing/2014/main" val="2329294643"/>
                    </a:ext>
                  </a:extLst>
                </a:gridCol>
              </a:tblGrid>
              <a:tr h="305128">
                <a:tc>
                  <a:txBody>
                    <a:bodyPr/>
                    <a:lstStyle/>
                    <a:p>
                      <a:pPr algn="ctr"/>
                      <a:r>
                        <a:rPr lang="en-US" sz="1600" dirty="0"/>
                        <a:t>TP</a:t>
                      </a:r>
                    </a:p>
                  </a:txBody>
                  <a:tcPr anchor="ctr"/>
                </a:tc>
                <a:tc>
                  <a:txBody>
                    <a:bodyPr/>
                    <a:lstStyle/>
                    <a:p>
                      <a:pPr algn="ctr"/>
                      <a:r>
                        <a:rPr lang="en-US" sz="1600" dirty="0"/>
                        <a:t>FP</a:t>
                      </a:r>
                    </a:p>
                  </a:txBody>
                  <a:tcPr anchor="ctr"/>
                </a:tc>
                <a:extLst>
                  <a:ext uri="{0D108BD9-81ED-4DB2-BD59-A6C34878D82A}">
                    <a16:rowId xmlns:a16="http://schemas.microsoft.com/office/drawing/2014/main" val="1888836240"/>
                  </a:ext>
                </a:extLst>
              </a:tr>
              <a:tr h="305128">
                <a:tc>
                  <a:txBody>
                    <a:bodyPr/>
                    <a:lstStyle/>
                    <a:p>
                      <a:pPr algn="ctr"/>
                      <a:r>
                        <a:rPr lang="en-US" sz="1600" dirty="0"/>
                        <a:t>FN</a:t>
                      </a:r>
                    </a:p>
                  </a:txBody>
                  <a:tcPr anchor="ctr"/>
                </a:tc>
                <a:tc>
                  <a:txBody>
                    <a:bodyPr/>
                    <a:lstStyle/>
                    <a:p>
                      <a:pPr algn="ctr"/>
                      <a:r>
                        <a:rPr lang="en-US" sz="1600" dirty="0"/>
                        <a:t>TN</a:t>
                      </a:r>
                    </a:p>
                  </a:txBody>
                  <a:tcPr anchor="ctr"/>
                </a:tc>
                <a:extLst>
                  <a:ext uri="{0D108BD9-81ED-4DB2-BD59-A6C34878D82A}">
                    <a16:rowId xmlns:a16="http://schemas.microsoft.com/office/drawing/2014/main" val="2286777047"/>
                  </a:ext>
                </a:extLst>
              </a:tr>
            </a:tbl>
          </a:graphicData>
        </a:graphic>
      </p:graphicFrame>
      <p:graphicFrame>
        <p:nvGraphicFramePr>
          <p:cNvPr id="7" name="Table 6">
            <a:extLst>
              <a:ext uri="{FF2B5EF4-FFF2-40B4-BE49-F238E27FC236}">
                <a16:creationId xmlns:a16="http://schemas.microsoft.com/office/drawing/2014/main" id="{347979E5-3EF6-4BA5-A8F9-F5F154BB73AD}"/>
              </a:ext>
            </a:extLst>
          </p:cNvPr>
          <p:cNvGraphicFramePr>
            <a:graphicFrameLocks noGrp="1"/>
          </p:cNvGraphicFramePr>
          <p:nvPr>
            <p:extLst>
              <p:ext uri="{D42A27DB-BD31-4B8C-83A1-F6EECF244321}">
                <p14:modId xmlns:p14="http://schemas.microsoft.com/office/powerpoint/2010/main" val="2603024764"/>
              </p:ext>
            </p:extLst>
          </p:nvPr>
        </p:nvGraphicFramePr>
        <p:xfrm>
          <a:off x="9127327" y="1941050"/>
          <a:ext cx="1001902" cy="670560"/>
        </p:xfrm>
        <a:graphic>
          <a:graphicData uri="http://schemas.openxmlformats.org/drawingml/2006/table">
            <a:tbl>
              <a:tblPr>
                <a:tableStyleId>{5C22544A-7EE6-4342-B048-85BDC9FD1C3A}</a:tableStyleId>
              </a:tblPr>
              <a:tblGrid>
                <a:gridCol w="500951">
                  <a:extLst>
                    <a:ext uri="{9D8B030D-6E8A-4147-A177-3AD203B41FA5}">
                      <a16:colId xmlns:a16="http://schemas.microsoft.com/office/drawing/2014/main" val="926407733"/>
                    </a:ext>
                  </a:extLst>
                </a:gridCol>
                <a:gridCol w="500951">
                  <a:extLst>
                    <a:ext uri="{9D8B030D-6E8A-4147-A177-3AD203B41FA5}">
                      <a16:colId xmlns:a16="http://schemas.microsoft.com/office/drawing/2014/main" val="2329294643"/>
                    </a:ext>
                  </a:extLst>
                </a:gridCol>
              </a:tblGrid>
              <a:tr h="305128">
                <a:tc>
                  <a:txBody>
                    <a:bodyPr/>
                    <a:lstStyle/>
                    <a:p>
                      <a:pPr algn="ctr"/>
                      <a:r>
                        <a:rPr lang="en-US" sz="1600" dirty="0"/>
                        <a:t>TP</a:t>
                      </a:r>
                    </a:p>
                  </a:txBody>
                  <a:tcPr anchor="ctr"/>
                </a:tc>
                <a:tc>
                  <a:txBody>
                    <a:bodyPr/>
                    <a:lstStyle/>
                    <a:p>
                      <a:pPr algn="ctr"/>
                      <a:r>
                        <a:rPr lang="en-US" sz="1600" dirty="0"/>
                        <a:t>FP</a:t>
                      </a:r>
                    </a:p>
                  </a:txBody>
                  <a:tcPr anchor="ctr"/>
                </a:tc>
                <a:extLst>
                  <a:ext uri="{0D108BD9-81ED-4DB2-BD59-A6C34878D82A}">
                    <a16:rowId xmlns:a16="http://schemas.microsoft.com/office/drawing/2014/main" val="1888836240"/>
                  </a:ext>
                </a:extLst>
              </a:tr>
              <a:tr h="305128">
                <a:tc>
                  <a:txBody>
                    <a:bodyPr/>
                    <a:lstStyle/>
                    <a:p>
                      <a:pPr algn="ctr"/>
                      <a:r>
                        <a:rPr lang="en-US" sz="1600" dirty="0"/>
                        <a:t>FN</a:t>
                      </a:r>
                    </a:p>
                  </a:txBody>
                  <a:tcPr anchor="ctr"/>
                </a:tc>
                <a:tc>
                  <a:txBody>
                    <a:bodyPr/>
                    <a:lstStyle/>
                    <a:p>
                      <a:pPr algn="ctr"/>
                      <a:r>
                        <a:rPr lang="en-US" sz="1600" dirty="0"/>
                        <a:t>TN</a:t>
                      </a:r>
                    </a:p>
                  </a:txBody>
                  <a:tcPr anchor="ctr"/>
                </a:tc>
                <a:extLst>
                  <a:ext uri="{0D108BD9-81ED-4DB2-BD59-A6C34878D82A}">
                    <a16:rowId xmlns:a16="http://schemas.microsoft.com/office/drawing/2014/main" val="2286777047"/>
                  </a:ext>
                </a:extLst>
              </a:tr>
            </a:tbl>
          </a:graphicData>
        </a:graphic>
      </p:graphicFrame>
      <p:graphicFrame>
        <p:nvGraphicFramePr>
          <p:cNvPr id="8" name="Table 7">
            <a:extLst>
              <a:ext uri="{FF2B5EF4-FFF2-40B4-BE49-F238E27FC236}">
                <a16:creationId xmlns:a16="http://schemas.microsoft.com/office/drawing/2014/main" id="{63B689D1-8DDC-40E2-A753-727DFFA3761C}"/>
              </a:ext>
            </a:extLst>
          </p:cNvPr>
          <p:cNvGraphicFramePr>
            <a:graphicFrameLocks noGrp="1"/>
          </p:cNvGraphicFramePr>
          <p:nvPr>
            <p:extLst>
              <p:ext uri="{D42A27DB-BD31-4B8C-83A1-F6EECF244321}">
                <p14:modId xmlns:p14="http://schemas.microsoft.com/office/powerpoint/2010/main" val="391109672"/>
              </p:ext>
            </p:extLst>
          </p:nvPr>
        </p:nvGraphicFramePr>
        <p:xfrm>
          <a:off x="7784321" y="2611610"/>
          <a:ext cx="1001902" cy="670560"/>
        </p:xfrm>
        <a:graphic>
          <a:graphicData uri="http://schemas.openxmlformats.org/drawingml/2006/table">
            <a:tbl>
              <a:tblPr>
                <a:tableStyleId>{5C22544A-7EE6-4342-B048-85BDC9FD1C3A}</a:tableStyleId>
              </a:tblPr>
              <a:tblGrid>
                <a:gridCol w="500951">
                  <a:extLst>
                    <a:ext uri="{9D8B030D-6E8A-4147-A177-3AD203B41FA5}">
                      <a16:colId xmlns:a16="http://schemas.microsoft.com/office/drawing/2014/main" val="926407733"/>
                    </a:ext>
                  </a:extLst>
                </a:gridCol>
                <a:gridCol w="500951">
                  <a:extLst>
                    <a:ext uri="{9D8B030D-6E8A-4147-A177-3AD203B41FA5}">
                      <a16:colId xmlns:a16="http://schemas.microsoft.com/office/drawing/2014/main" val="2329294643"/>
                    </a:ext>
                  </a:extLst>
                </a:gridCol>
              </a:tblGrid>
              <a:tr h="305128">
                <a:tc>
                  <a:txBody>
                    <a:bodyPr/>
                    <a:lstStyle/>
                    <a:p>
                      <a:pPr algn="ctr"/>
                      <a:r>
                        <a:rPr lang="en-US" sz="1600" dirty="0"/>
                        <a:t>TP</a:t>
                      </a:r>
                    </a:p>
                  </a:txBody>
                  <a:tcPr anchor="ctr"/>
                </a:tc>
                <a:tc>
                  <a:txBody>
                    <a:bodyPr/>
                    <a:lstStyle/>
                    <a:p>
                      <a:pPr algn="ctr"/>
                      <a:r>
                        <a:rPr lang="en-US" sz="1600" dirty="0"/>
                        <a:t>FP</a:t>
                      </a:r>
                    </a:p>
                  </a:txBody>
                  <a:tcPr anchor="ctr"/>
                </a:tc>
                <a:extLst>
                  <a:ext uri="{0D108BD9-81ED-4DB2-BD59-A6C34878D82A}">
                    <a16:rowId xmlns:a16="http://schemas.microsoft.com/office/drawing/2014/main" val="1888836240"/>
                  </a:ext>
                </a:extLst>
              </a:tr>
              <a:tr h="305128">
                <a:tc>
                  <a:txBody>
                    <a:bodyPr/>
                    <a:lstStyle/>
                    <a:p>
                      <a:pPr algn="ctr"/>
                      <a:r>
                        <a:rPr lang="en-US" sz="1600" dirty="0"/>
                        <a:t>FN</a:t>
                      </a:r>
                    </a:p>
                  </a:txBody>
                  <a:tcPr anchor="ctr"/>
                </a:tc>
                <a:tc>
                  <a:txBody>
                    <a:bodyPr/>
                    <a:lstStyle/>
                    <a:p>
                      <a:pPr algn="ctr"/>
                      <a:r>
                        <a:rPr lang="en-US" sz="1600" dirty="0"/>
                        <a:t>TN</a:t>
                      </a:r>
                    </a:p>
                  </a:txBody>
                  <a:tcPr anchor="ctr"/>
                </a:tc>
                <a:extLst>
                  <a:ext uri="{0D108BD9-81ED-4DB2-BD59-A6C34878D82A}">
                    <a16:rowId xmlns:a16="http://schemas.microsoft.com/office/drawing/2014/main" val="2286777047"/>
                  </a:ext>
                </a:extLst>
              </a:tr>
            </a:tbl>
          </a:graphicData>
        </a:graphic>
      </p:graphicFrame>
      <p:graphicFrame>
        <p:nvGraphicFramePr>
          <p:cNvPr id="9" name="Table 8">
            <a:extLst>
              <a:ext uri="{FF2B5EF4-FFF2-40B4-BE49-F238E27FC236}">
                <a16:creationId xmlns:a16="http://schemas.microsoft.com/office/drawing/2014/main" id="{CB3D1B49-3E03-4116-B62B-4A9BC01F32FC}"/>
              </a:ext>
            </a:extLst>
          </p:cNvPr>
          <p:cNvGraphicFramePr>
            <a:graphicFrameLocks noGrp="1"/>
          </p:cNvGraphicFramePr>
          <p:nvPr>
            <p:extLst>
              <p:ext uri="{D42A27DB-BD31-4B8C-83A1-F6EECF244321}">
                <p14:modId xmlns:p14="http://schemas.microsoft.com/office/powerpoint/2010/main" val="1179976264"/>
              </p:ext>
            </p:extLst>
          </p:nvPr>
        </p:nvGraphicFramePr>
        <p:xfrm>
          <a:off x="7570702" y="3918289"/>
          <a:ext cx="1001902" cy="670560"/>
        </p:xfrm>
        <a:graphic>
          <a:graphicData uri="http://schemas.openxmlformats.org/drawingml/2006/table">
            <a:tbl>
              <a:tblPr>
                <a:tableStyleId>{5C22544A-7EE6-4342-B048-85BDC9FD1C3A}</a:tableStyleId>
              </a:tblPr>
              <a:tblGrid>
                <a:gridCol w="500951">
                  <a:extLst>
                    <a:ext uri="{9D8B030D-6E8A-4147-A177-3AD203B41FA5}">
                      <a16:colId xmlns:a16="http://schemas.microsoft.com/office/drawing/2014/main" val="926407733"/>
                    </a:ext>
                  </a:extLst>
                </a:gridCol>
                <a:gridCol w="500951">
                  <a:extLst>
                    <a:ext uri="{9D8B030D-6E8A-4147-A177-3AD203B41FA5}">
                      <a16:colId xmlns:a16="http://schemas.microsoft.com/office/drawing/2014/main" val="2329294643"/>
                    </a:ext>
                  </a:extLst>
                </a:gridCol>
              </a:tblGrid>
              <a:tr h="305128">
                <a:tc>
                  <a:txBody>
                    <a:bodyPr/>
                    <a:lstStyle/>
                    <a:p>
                      <a:pPr algn="ctr"/>
                      <a:r>
                        <a:rPr lang="en-US" sz="1600" dirty="0"/>
                        <a:t>TP</a:t>
                      </a:r>
                    </a:p>
                  </a:txBody>
                  <a:tcPr anchor="ctr"/>
                </a:tc>
                <a:tc>
                  <a:txBody>
                    <a:bodyPr/>
                    <a:lstStyle/>
                    <a:p>
                      <a:pPr algn="ctr"/>
                      <a:r>
                        <a:rPr lang="en-US" sz="1600" dirty="0"/>
                        <a:t>FP</a:t>
                      </a:r>
                    </a:p>
                  </a:txBody>
                  <a:tcPr anchor="ctr"/>
                </a:tc>
                <a:extLst>
                  <a:ext uri="{0D108BD9-81ED-4DB2-BD59-A6C34878D82A}">
                    <a16:rowId xmlns:a16="http://schemas.microsoft.com/office/drawing/2014/main" val="1888836240"/>
                  </a:ext>
                </a:extLst>
              </a:tr>
              <a:tr h="305128">
                <a:tc>
                  <a:txBody>
                    <a:bodyPr/>
                    <a:lstStyle/>
                    <a:p>
                      <a:pPr algn="ctr"/>
                      <a:r>
                        <a:rPr lang="en-US" sz="1600" dirty="0"/>
                        <a:t>FN</a:t>
                      </a:r>
                    </a:p>
                  </a:txBody>
                  <a:tcPr anchor="ctr"/>
                </a:tc>
                <a:tc>
                  <a:txBody>
                    <a:bodyPr/>
                    <a:lstStyle/>
                    <a:p>
                      <a:pPr algn="ctr"/>
                      <a:r>
                        <a:rPr lang="en-US" sz="1600" dirty="0"/>
                        <a:t>TN</a:t>
                      </a:r>
                    </a:p>
                  </a:txBody>
                  <a:tcPr anchor="ctr"/>
                </a:tc>
                <a:extLst>
                  <a:ext uri="{0D108BD9-81ED-4DB2-BD59-A6C34878D82A}">
                    <a16:rowId xmlns:a16="http://schemas.microsoft.com/office/drawing/2014/main" val="2286777047"/>
                  </a:ext>
                </a:extLst>
              </a:tr>
            </a:tbl>
          </a:graphicData>
        </a:graphic>
      </p:graphicFrame>
      <p:sp>
        <p:nvSpPr>
          <p:cNvPr id="10" name="TextBox 9">
            <a:extLst>
              <a:ext uri="{FF2B5EF4-FFF2-40B4-BE49-F238E27FC236}">
                <a16:creationId xmlns:a16="http://schemas.microsoft.com/office/drawing/2014/main" id="{2839FD84-7AED-4675-B2F7-B85F7FF6E430}"/>
              </a:ext>
            </a:extLst>
          </p:cNvPr>
          <p:cNvSpPr txBox="1"/>
          <p:nvPr/>
        </p:nvSpPr>
        <p:spPr>
          <a:xfrm>
            <a:off x="9433902" y="4081017"/>
            <a:ext cx="2401725"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b="1" dirty="0">
                <a:solidFill>
                  <a:srgbClr val="FF0000"/>
                </a:solidFill>
              </a:rPr>
              <a:t>What threshold maximizes utility?</a:t>
            </a:r>
          </a:p>
        </p:txBody>
      </p:sp>
      <p:cxnSp>
        <p:nvCxnSpPr>
          <p:cNvPr id="11" name="Straight Arrow Connector 10">
            <a:extLst>
              <a:ext uri="{FF2B5EF4-FFF2-40B4-BE49-F238E27FC236}">
                <a16:creationId xmlns:a16="http://schemas.microsoft.com/office/drawing/2014/main" id="{B6A74E4E-CB12-4B3D-886B-5E9D6585B8BD}"/>
              </a:ext>
            </a:extLst>
          </p:cNvPr>
          <p:cNvCxnSpPr/>
          <p:nvPr/>
        </p:nvCxnSpPr>
        <p:spPr>
          <a:xfrm flipH="1" flipV="1">
            <a:off x="10811510" y="1621237"/>
            <a:ext cx="79023" cy="229855"/>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cxnSp>
        <p:nvCxnSpPr>
          <p:cNvPr id="13" name="Straight Arrow Connector 12">
            <a:extLst>
              <a:ext uri="{FF2B5EF4-FFF2-40B4-BE49-F238E27FC236}">
                <a16:creationId xmlns:a16="http://schemas.microsoft.com/office/drawing/2014/main" id="{714A0545-0ABC-4C0D-9E3F-C2FE776C34AC}"/>
              </a:ext>
            </a:extLst>
          </p:cNvPr>
          <p:cNvCxnSpPr/>
          <p:nvPr/>
        </p:nvCxnSpPr>
        <p:spPr>
          <a:xfrm flipH="1" flipV="1">
            <a:off x="9394390" y="1736164"/>
            <a:ext cx="79023" cy="229855"/>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cxnSp>
        <p:nvCxnSpPr>
          <p:cNvPr id="14" name="Straight Arrow Connector 13">
            <a:extLst>
              <a:ext uri="{FF2B5EF4-FFF2-40B4-BE49-F238E27FC236}">
                <a16:creationId xmlns:a16="http://schemas.microsoft.com/office/drawing/2014/main" id="{71351F65-AB8C-4303-B43C-16724B6BFF18}"/>
              </a:ext>
            </a:extLst>
          </p:cNvPr>
          <p:cNvCxnSpPr/>
          <p:nvPr/>
        </p:nvCxnSpPr>
        <p:spPr>
          <a:xfrm flipH="1" flipV="1">
            <a:off x="8029849" y="2381755"/>
            <a:ext cx="79023" cy="229855"/>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cxnSp>
        <p:nvCxnSpPr>
          <p:cNvPr id="15" name="Straight Arrow Connector 14">
            <a:extLst>
              <a:ext uri="{FF2B5EF4-FFF2-40B4-BE49-F238E27FC236}">
                <a16:creationId xmlns:a16="http://schemas.microsoft.com/office/drawing/2014/main" id="{C8D78126-F352-4552-B77B-29D25B98E516}"/>
              </a:ext>
            </a:extLst>
          </p:cNvPr>
          <p:cNvCxnSpPr>
            <a:cxnSpLocks/>
          </p:cNvCxnSpPr>
          <p:nvPr/>
        </p:nvCxnSpPr>
        <p:spPr>
          <a:xfrm flipH="1" flipV="1">
            <a:off x="7570703" y="3713404"/>
            <a:ext cx="208672" cy="122406"/>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533177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60E4E-9C0D-4CF6-A36F-C5E61C04032B}"/>
              </a:ext>
            </a:extLst>
          </p:cNvPr>
          <p:cNvSpPr>
            <a:spLocks noGrp="1"/>
          </p:cNvSpPr>
          <p:nvPr>
            <p:ph type="title"/>
          </p:nvPr>
        </p:nvSpPr>
        <p:spPr>
          <a:xfrm>
            <a:off x="1213902" y="227942"/>
            <a:ext cx="10277149" cy="650699"/>
          </a:xfrm>
        </p:spPr>
        <p:txBody>
          <a:bodyPr/>
          <a:lstStyle/>
          <a:p>
            <a:r>
              <a:rPr lang="en-US" dirty="0">
                <a:solidFill>
                  <a:srgbClr val="FF0000"/>
                </a:solidFill>
              </a:rPr>
              <a:t>Selecting model for maximal utility</a:t>
            </a:r>
          </a:p>
        </p:txBody>
      </p:sp>
      <p:pic>
        <p:nvPicPr>
          <p:cNvPr id="12290" name="Picture 2" descr="https://lh3.googleusercontent.com/-jq2opozTrAOC5rBEpVx2vhvJQyic87W_kSFjxJMhKMNQ99FcBkwNMtfwgUy_pYwqQdYDddTRCl2_pyDJGzDozK_LWtPs0BzulU-lpmTRF_Rvh-mwC6dLHp9EMq9Nc4Ho3OcGhl2">
            <a:extLst>
              <a:ext uri="{FF2B5EF4-FFF2-40B4-BE49-F238E27FC236}">
                <a16:creationId xmlns:a16="http://schemas.microsoft.com/office/drawing/2014/main" id="{418B0149-0B74-4424-873A-0A07E2127300}"/>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2118049" y="1008424"/>
            <a:ext cx="6959720" cy="46728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D9BAE4D-AAE6-426A-AE6B-A4B8630A1E18}"/>
              </a:ext>
            </a:extLst>
          </p:cNvPr>
          <p:cNvSpPr txBox="1"/>
          <p:nvPr/>
        </p:nvSpPr>
        <p:spPr>
          <a:xfrm>
            <a:off x="8477205" y="5811097"/>
            <a:ext cx="4233746" cy="338554"/>
          </a:xfrm>
          <a:prstGeom prst="rect">
            <a:avLst/>
          </a:prstGeom>
          <a:noFill/>
        </p:spPr>
        <p:txBody>
          <a:bodyPr wrap="square" rtlCol="0">
            <a:spAutoFit/>
          </a:bodyPr>
          <a:lstStyle/>
          <a:p>
            <a:r>
              <a:rPr lang="en-US" sz="1600" dirty="0"/>
              <a:t>David Scheinker, Nigam Shah working paper</a:t>
            </a:r>
          </a:p>
        </p:txBody>
      </p:sp>
      <p:sp>
        <p:nvSpPr>
          <p:cNvPr id="11" name="TextBox 10">
            <a:extLst>
              <a:ext uri="{FF2B5EF4-FFF2-40B4-BE49-F238E27FC236}">
                <a16:creationId xmlns:a16="http://schemas.microsoft.com/office/drawing/2014/main" id="{BB40311C-3E1F-FE27-615C-18062ABA80BB}"/>
              </a:ext>
            </a:extLst>
          </p:cNvPr>
          <p:cNvSpPr txBox="1"/>
          <p:nvPr/>
        </p:nvSpPr>
        <p:spPr>
          <a:xfrm>
            <a:off x="7628110" y="1627736"/>
            <a:ext cx="2765503" cy="2031325"/>
          </a:xfrm>
          <a:prstGeom prst="rect">
            <a:avLst/>
          </a:prstGeom>
          <a:solidFill>
            <a:srgbClr val="175E54"/>
          </a:solidFill>
          <a:ln w="26425" cap="flat" cmpd="sng" algn="ctr">
            <a:solidFill>
              <a:srgbClr val="175E54">
                <a:shade val="50000"/>
              </a:srgbClr>
            </a:solidFill>
            <a:prstDash val="solid"/>
          </a:ln>
          <a:effectLst/>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ource Sans Pro"/>
                <a:ea typeface="+mn-ea"/>
                <a:cs typeface="+mn-cs"/>
              </a:rPr>
              <a:t>Capacity constraints put lower bound on intervention threshold</a:t>
            </a: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ource Sans Pro"/>
              <a:ea typeface="+mn-ea"/>
              <a:cs typeface="+mn-cs"/>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ource Sans Pro"/>
                <a:ea typeface="+mn-ea"/>
                <a:cs typeface="+mn-cs"/>
              </a:rPr>
              <a:t>Model with higher overall AUC might perform worse in the feasible region!</a:t>
            </a:r>
          </a:p>
        </p:txBody>
      </p:sp>
      <p:cxnSp>
        <p:nvCxnSpPr>
          <p:cNvPr id="13" name="Straight Connector 12">
            <a:extLst>
              <a:ext uri="{FF2B5EF4-FFF2-40B4-BE49-F238E27FC236}">
                <a16:creationId xmlns:a16="http://schemas.microsoft.com/office/drawing/2014/main" id="{D1DB3DC3-8985-D6F1-85E0-ACECE4B7E71F}"/>
              </a:ext>
            </a:extLst>
          </p:cNvPr>
          <p:cNvCxnSpPr/>
          <p:nvPr/>
        </p:nvCxnSpPr>
        <p:spPr>
          <a:xfrm>
            <a:off x="5869182" y="878641"/>
            <a:ext cx="1594624" cy="2012795"/>
          </a:xfrm>
          <a:prstGeom prst="line">
            <a:avLst/>
          </a:prstGeom>
          <a:noFill/>
          <a:ln w="76200" cap="flat" cmpd="sng" algn="ctr">
            <a:solidFill>
              <a:srgbClr val="175E54"/>
            </a:solidFill>
            <a:prstDash val="solid"/>
          </a:ln>
          <a:effectLst/>
        </p:spPr>
      </p:cxnSp>
      <p:cxnSp>
        <p:nvCxnSpPr>
          <p:cNvPr id="14" name="Straight Arrow Connector 13">
            <a:extLst>
              <a:ext uri="{FF2B5EF4-FFF2-40B4-BE49-F238E27FC236}">
                <a16:creationId xmlns:a16="http://schemas.microsoft.com/office/drawing/2014/main" id="{768021A4-50B8-776D-F47F-E3F231C1D7DA}"/>
              </a:ext>
            </a:extLst>
          </p:cNvPr>
          <p:cNvCxnSpPr/>
          <p:nvPr/>
        </p:nvCxnSpPr>
        <p:spPr>
          <a:xfrm flipV="1">
            <a:off x="7185026" y="2283695"/>
            <a:ext cx="278780" cy="238358"/>
          </a:xfrm>
          <a:prstGeom prst="straightConnector1">
            <a:avLst/>
          </a:prstGeom>
          <a:noFill/>
          <a:ln w="57150" cap="flat" cmpd="sng" algn="ctr">
            <a:solidFill>
              <a:srgbClr val="175E54"/>
            </a:solidFill>
            <a:prstDash val="solid"/>
            <a:tailEnd type="triangle"/>
          </a:ln>
          <a:effectLst/>
        </p:spPr>
      </p:cxnSp>
      <p:cxnSp>
        <p:nvCxnSpPr>
          <p:cNvPr id="15" name="Straight Arrow Connector 14">
            <a:extLst>
              <a:ext uri="{FF2B5EF4-FFF2-40B4-BE49-F238E27FC236}">
                <a16:creationId xmlns:a16="http://schemas.microsoft.com/office/drawing/2014/main" id="{ED410B57-C0A1-D723-39D5-333609F7090B}"/>
              </a:ext>
            </a:extLst>
          </p:cNvPr>
          <p:cNvCxnSpPr/>
          <p:nvPr/>
        </p:nvCxnSpPr>
        <p:spPr>
          <a:xfrm flipV="1">
            <a:off x="6055036" y="878641"/>
            <a:ext cx="278780" cy="238358"/>
          </a:xfrm>
          <a:prstGeom prst="straightConnector1">
            <a:avLst/>
          </a:prstGeom>
          <a:noFill/>
          <a:ln w="57150" cap="flat" cmpd="sng" algn="ctr">
            <a:solidFill>
              <a:srgbClr val="175E54"/>
            </a:solidFill>
            <a:prstDash val="solid"/>
            <a:tailEnd type="triangle"/>
          </a:ln>
          <a:effectLst/>
        </p:spPr>
      </p:cxnSp>
    </p:spTree>
    <p:extLst>
      <p:ext uri="{BB962C8B-B14F-4D97-AF65-F5344CB8AC3E}">
        <p14:creationId xmlns:p14="http://schemas.microsoft.com/office/powerpoint/2010/main" val="72476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DB1DB-1973-4268-926A-756E9AFC2EC0}"/>
              </a:ext>
            </a:extLst>
          </p:cNvPr>
          <p:cNvSpPr>
            <a:spLocks noGrp="1"/>
          </p:cNvSpPr>
          <p:nvPr>
            <p:ph type="title"/>
          </p:nvPr>
        </p:nvSpPr>
        <p:spPr/>
        <p:txBody>
          <a:bodyPr/>
          <a:lstStyle/>
          <a:p>
            <a:r>
              <a:rPr lang="en-US" dirty="0">
                <a:solidFill>
                  <a:srgbClr val="FF0000"/>
                </a:solidFill>
              </a:rPr>
              <a:t>Maximizing utility: CKD prediction</a:t>
            </a:r>
          </a:p>
        </p:txBody>
      </p:sp>
      <p:sp>
        <p:nvSpPr>
          <p:cNvPr id="3" name="Content Placeholder 2">
            <a:extLst>
              <a:ext uri="{FF2B5EF4-FFF2-40B4-BE49-F238E27FC236}">
                <a16:creationId xmlns:a16="http://schemas.microsoft.com/office/drawing/2014/main" id="{ABD7474D-4D81-44B8-90AA-34BCC1809C48}"/>
              </a:ext>
            </a:extLst>
          </p:cNvPr>
          <p:cNvSpPr>
            <a:spLocks noGrp="1"/>
          </p:cNvSpPr>
          <p:nvPr>
            <p:ph sz="quarter" idx="10"/>
          </p:nvPr>
        </p:nvSpPr>
        <p:spPr>
          <a:xfrm>
            <a:off x="1265035" y="1651519"/>
            <a:ext cx="3873495" cy="4353868"/>
          </a:xfrm>
        </p:spPr>
        <p:txBody>
          <a:bodyPr>
            <a:normAutofit/>
          </a:bodyPr>
          <a:lstStyle/>
          <a:p>
            <a:pPr>
              <a:buFont typeface="Arial" panose="020B0604020202020204" pitchFamily="34" charset="0"/>
              <a:buChar char="•"/>
            </a:pPr>
            <a:r>
              <a:rPr lang="en-US" dirty="0"/>
              <a:t>Capacity constrained: Can only intervene in 5% riskiest patients due to limited spots in clinic</a:t>
            </a:r>
          </a:p>
          <a:p>
            <a:pPr>
              <a:buFont typeface="Arial" panose="020B0604020202020204" pitchFamily="34" charset="0"/>
              <a:buChar char="•"/>
            </a:pPr>
            <a:r>
              <a:rPr lang="en-US" dirty="0"/>
              <a:t>If increasing capacity is an option later, utility calculation would inform how many spots to open</a:t>
            </a:r>
          </a:p>
        </p:txBody>
      </p:sp>
      <p:pic>
        <p:nvPicPr>
          <p:cNvPr id="7170" name="Picture 2" descr="Image result for ROC curve">
            <a:extLst>
              <a:ext uri="{FF2B5EF4-FFF2-40B4-BE49-F238E27FC236}">
                <a16:creationId xmlns:a16="http://schemas.microsoft.com/office/drawing/2014/main" id="{4B5B4A5F-EC0F-4354-AA65-991B2766F1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6844" y="1211580"/>
            <a:ext cx="5181423" cy="471296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7A4C59E7-8E46-40D0-BC8B-98F8120AA89F}"/>
              </a:ext>
            </a:extLst>
          </p:cNvPr>
          <p:cNvCxnSpPr/>
          <p:nvPr/>
        </p:nvCxnSpPr>
        <p:spPr>
          <a:xfrm flipH="1" flipV="1">
            <a:off x="9087556" y="1298222"/>
            <a:ext cx="225777" cy="880534"/>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C9FB559E-32A5-4D5E-AC28-AF0E82E5B150}"/>
              </a:ext>
            </a:extLst>
          </p:cNvPr>
          <p:cNvSpPr txBox="1"/>
          <p:nvPr/>
        </p:nvSpPr>
        <p:spPr>
          <a:xfrm>
            <a:off x="9087556" y="1032268"/>
            <a:ext cx="1749777" cy="400110"/>
          </a:xfrm>
          <a:prstGeom prst="rect">
            <a:avLst/>
          </a:prstGeom>
          <a:noFill/>
        </p:spPr>
        <p:txBody>
          <a:bodyPr wrap="square" rtlCol="0">
            <a:spAutoFit/>
          </a:bodyPr>
          <a:lstStyle/>
          <a:p>
            <a:r>
              <a:rPr lang="en-US" sz="2000" dirty="0"/>
              <a:t>Capacity limit</a:t>
            </a:r>
          </a:p>
        </p:txBody>
      </p:sp>
      <p:cxnSp>
        <p:nvCxnSpPr>
          <p:cNvPr id="8" name="Straight Arrow Connector 7">
            <a:extLst>
              <a:ext uri="{FF2B5EF4-FFF2-40B4-BE49-F238E27FC236}">
                <a16:creationId xmlns:a16="http://schemas.microsoft.com/office/drawing/2014/main" id="{1F10B267-9BE0-4B72-B6E4-034E885D6625}"/>
              </a:ext>
            </a:extLst>
          </p:cNvPr>
          <p:cNvCxnSpPr/>
          <p:nvPr/>
        </p:nvCxnSpPr>
        <p:spPr>
          <a:xfrm flipH="1" flipV="1">
            <a:off x="7326489" y="2483556"/>
            <a:ext cx="846667" cy="575733"/>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68BA3416-10B3-4CD9-8717-EEFECBC92183}"/>
              </a:ext>
            </a:extLst>
          </p:cNvPr>
          <p:cNvSpPr txBox="1"/>
          <p:nvPr/>
        </p:nvSpPr>
        <p:spPr>
          <a:xfrm>
            <a:off x="8178800" y="2940726"/>
            <a:ext cx="2229556" cy="707886"/>
          </a:xfrm>
          <a:prstGeom prst="rect">
            <a:avLst/>
          </a:prstGeom>
          <a:noFill/>
        </p:spPr>
        <p:txBody>
          <a:bodyPr wrap="square" rtlCol="0">
            <a:spAutoFit/>
          </a:bodyPr>
          <a:lstStyle/>
          <a:p>
            <a:r>
              <a:rPr lang="en-US" sz="2000" dirty="0"/>
              <a:t>Utility-maximizing threshold</a:t>
            </a:r>
          </a:p>
        </p:txBody>
      </p:sp>
    </p:spTree>
    <p:extLst>
      <p:ext uri="{BB962C8B-B14F-4D97-AF65-F5344CB8AC3E}">
        <p14:creationId xmlns:p14="http://schemas.microsoft.com/office/powerpoint/2010/main" val="1921209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C19EA-A758-4036-8D7A-7240168D3CC0}"/>
              </a:ext>
            </a:extLst>
          </p:cNvPr>
          <p:cNvSpPr>
            <a:spLocks noGrp="1"/>
          </p:cNvSpPr>
          <p:nvPr>
            <p:ph type="title"/>
          </p:nvPr>
        </p:nvSpPr>
        <p:spPr>
          <a:xfrm>
            <a:off x="1265035" y="479389"/>
            <a:ext cx="10277149" cy="650699"/>
          </a:xfrm>
        </p:spPr>
        <p:txBody>
          <a:bodyPr/>
          <a:lstStyle/>
          <a:p>
            <a:r>
              <a:rPr lang="en-US" dirty="0">
                <a:solidFill>
                  <a:srgbClr val="FF0000"/>
                </a:solidFill>
              </a:rPr>
              <a:t>CKD prediction implementation</a:t>
            </a:r>
          </a:p>
        </p:txBody>
      </p:sp>
      <p:pic>
        <p:nvPicPr>
          <p:cNvPr id="27" name="Picture 26">
            <a:extLst>
              <a:ext uri="{FF2B5EF4-FFF2-40B4-BE49-F238E27FC236}">
                <a16:creationId xmlns:a16="http://schemas.microsoft.com/office/drawing/2014/main" id="{20401D70-FE75-1FBA-077E-7BF9501436F8}"/>
              </a:ext>
            </a:extLst>
          </p:cNvPr>
          <p:cNvPicPr>
            <a:picLocks noChangeAspect="1"/>
          </p:cNvPicPr>
          <p:nvPr/>
        </p:nvPicPr>
        <p:blipFill rotWithShape="1">
          <a:blip r:embed="rId3"/>
          <a:srcRect r="7878" b="18792"/>
          <a:stretch/>
        </p:blipFill>
        <p:spPr>
          <a:xfrm>
            <a:off x="5358354" y="1405997"/>
            <a:ext cx="1409454" cy="1746504"/>
          </a:xfrm>
          <a:prstGeom prst="rect">
            <a:avLst/>
          </a:prstGeom>
        </p:spPr>
      </p:pic>
      <p:pic>
        <p:nvPicPr>
          <p:cNvPr id="28" name="Picture 27">
            <a:extLst>
              <a:ext uri="{FF2B5EF4-FFF2-40B4-BE49-F238E27FC236}">
                <a16:creationId xmlns:a16="http://schemas.microsoft.com/office/drawing/2014/main" id="{8E7AC612-EEE6-3719-7B03-131F7CFAAE19}"/>
              </a:ext>
            </a:extLst>
          </p:cNvPr>
          <p:cNvPicPr>
            <a:picLocks noChangeAspect="1"/>
          </p:cNvPicPr>
          <p:nvPr/>
        </p:nvPicPr>
        <p:blipFill>
          <a:blip r:embed="rId4"/>
          <a:stretch>
            <a:fillRect/>
          </a:stretch>
        </p:blipFill>
        <p:spPr>
          <a:xfrm>
            <a:off x="3462700" y="1417910"/>
            <a:ext cx="1475291" cy="1750100"/>
          </a:xfrm>
          <a:prstGeom prst="rect">
            <a:avLst/>
          </a:prstGeom>
        </p:spPr>
      </p:pic>
      <p:pic>
        <p:nvPicPr>
          <p:cNvPr id="29" name="Picture 4" descr="https://cdn2.iconfinder.com/data/icons/business-and-human-resources/400/redundancy-512.png">
            <a:extLst>
              <a:ext uri="{FF2B5EF4-FFF2-40B4-BE49-F238E27FC236}">
                <a16:creationId xmlns:a16="http://schemas.microsoft.com/office/drawing/2014/main" id="{E8DC93B7-E014-F800-FDE8-1FEB791709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33616" y="1482407"/>
            <a:ext cx="1799926" cy="1799926"/>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a:extLst>
              <a:ext uri="{FF2B5EF4-FFF2-40B4-BE49-F238E27FC236}">
                <a16:creationId xmlns:a16="http://schemas.microsoft.com/office/drawing/2014/main" id="{3A2E3EFB-CB85-D72E-3FDE-5102EBF29745}"/>
              </a:ext>
            </a:extLst>
          </p:cNvPr>
          <p:cNvGrpSpPr/>
          <p:nvPr/>
        </p:nvGrpSpPr>
        <p:grpSpPr>
          <a:xfrm>
            <a:off x="1746179" y="1408328"/>
            <a:ext cx="1154141" cy="1667982"/>
            <a:chOff x="434564" y="1339913"/>
            <a:chExt cx="1154141" cy="1667982"/>
          </a:xfrm>
        </p:grpSpPr>
        <p:pic>
          <p:nvPicPr>
            <p:cNvPr id="54" name="Picture 53">
              <a:extLst>
                <a:ext uri="{FF2B5EF4-FFF2-40B4-BE49-F238E27FC236}">
                  <a16:creationId xmlns:a16="http://schemas.microsoft.com/office/drawing/2014/main" id="{15F6FBD8-E55C-8C22-F462-1A2AAA5CE7D5}"/>
                </a:ext>
              </a:extLst>
            </p:cNvPr>
            <p:cNvPicPr>
              <a:picLocks noChangeAspect="1"/>
            </p:cNvPicPr>
            <p:nvPr/>
          </p:nvPicPr>
          <p:blipFill>
            <a:blip r:embed="rId6"/>
            <a:stretch>
              <a:fillRect/>
            </a:stretch>
          </p:blipFill>
          <p:spPr>
            <a:xfrm>
              <a:off x="434564" y="1339913"/>
              <a:ext cx="1142567" cy="1667982"/>
            </a:xfrm>
            <a:prstGeom prst="rect">
              <a:avLst/>
            </a:prstGeom>
          </p:spPr>
        </p:pic>
        <p:pic>
          <p:nvPicPr>
            <p:cNvPr id="55" name="Picture 54">
              <a:extLst>
                <a:ext uri="{FF2B5EF4-FFF2-40B4-BE49-F238E27FC236}">
                  <a16:creationId xmlns:a16="http://schemas.microsoft.com/office/drawing/2014/main" id="{F41AA2E7-42FA-C96E-8522-AEF4BE4591B9}"/>
                </a:ext>
              </a:extLst>
            </p:cNvPr>
            <p:cNvPicPr>
              <a:picLocks noChangeAspect="1"/>
            </p:cNvPicPr>
            <p:nvPr/>
          </p:nvPicPr>
          <p:blipFill>
            <a:blip r:embed="rId7"/>
            <a:stretch>
              <a:fillRect/>
            </a:stretch>
          </p:blipFill>
          <p:spPr>
            <a:xfrm>
              <a:off x="1296624" y="1400177"/>
              <a:ext cx="292081" cy="773725"/>
            </a:xfrm>
            <a:prstGeom prst="rect">
              <a:avLst/>
            </a:prstGeom>
          </p:spPr>
        </p:pic>
      </p:grpSp>
      <p:pic>
        <p:nvPicPr>
          <p:cNvPr id="56" name="Picture 55">
            <a:extLst>
              <a:ext uri="{FF2B5EF4-FFF2-40B4-BE49-F238E27FC236}">
                <a16:creationId xmlns:a16="http://schemas.microsoft.com/office/drawing/2014/main" id="{55FF0A78-EE5F-1C2B-A0C8-368CB8D94273}"/>
              </a:ext>
            </a:extLst>
          </p:cNvPr>
          <p:cNvPicPr>
            <a:picLocks noChangeAspect="1"/>
          </p:cNvPicPr>
          <p:nvPr/>
        </p:nvPicPr>
        <p:blipFill>
          <a:blip r:embed="rId7"/>
          <a:stretch>
            <a:fillRect/>
          </a:stretch>
        </p:blipFill>
        <p:spPr>
          <a:xfrm>
            <a:off x="4684708" y="1403680"/>
            <a:ext cx="292081" cy="773725"/>
          </a:xfrm>
          <a:prstGeom prst="rect">
            <a:avLst/>
          </a:prstGeom>
        </p:spPr>
      </p:pic>
      <p:pic>
        <p:nvPicPr>
          <p:cNvPr id="58" name="Picture 57">
            <a:extLst>
              <a:ext uri="{FF2B5EF4-FFF2-40B4-BE49-F238E27FC236}">
                <a16:creationId xmlns:a16="http://schemas.microsoft.com/office/drawing/2014/main" id="{785A1612-CB71-71E7-0A11-706242282884}"/>
              </a:ext>
            </a:extLst>
          </p:cNvPr>
          <p:cNvPicPr>
            <a:picLocks noChangeAspect="1"/>
          </p:cNvPicPr>
          <p:nvPr/>
        </p:nvPicPr>
        <p:blipFill>
          <a:blip r:embed="rId7"/>
          <a:stretch>
            <a:fillRect/>
          </a:stretch>
        </p:blipFill>
        <p:spPr>
          <a:xfrm>
            <a:off x="6533054" y="1401860"/>
            <a:ext cx="292081" cy="773725"/>
          </a:xfrm>
          <a:prstGeom prst="rect">
            <a:avLst/>
          </a:prstGeom>
        </p:spPr>
      </p:pic>
      <p:pic>
        <p:nvPicPr>
          <p:cNvPr id="59" name="Picture 58">
            <a:extLst>
              <a:ext uri="{FF2B5EF4-FFF2-40B4-BE49-F238E27FC236}">
                <a16:creationId xmlns:a16="http://schemas.microsoft.com/office/drawing/2014/main" id="{7DED3391-82C4-6043-BA4E-7A01D13256EC}"/>
              </a:ext>
            </a:extLst>
          </p:cNvPr>
          <p:cNvPicPr>
            <a:picLocks noChangeAspect="1"/>
          </p:cNvPicPr>
          <p:nvPr/>
        </p:nvPicPr>
        <p:blipFill>
          <a:blip r:embed="rId4"/>
          <a:stretch>
            <a:fillRect/>
          </a:stretch>
        </p:blipFill>
        <p:spPr>
          <a:xfrm>
            <a:off x="7187108" y="1417910"/>
            <a:ext cx="1475291" cy="1750100"/>
          </a:xfrm>
          <a:prstGeom prst="rect">
            <a:avLst/>
          </a:prstGeom>
        </p:spPr>
      </p:pic>
      <p:pic>
        <p:nvPicPr>
          <p:cNvPr id="60" name="Picture 59">
            <a:extLst>
              <a:ext uri="{FF2B5EF4-FFF2-40B4-BE49-F238E27FC236}">
                <a16:creationId xmlns:a16="http://schemas.microsoft.com/office/drawing/2014/main" id="{A7892383-1990-FD36-483B-74BA3DE4EFD4}"/>
              </a:ext>
            </a:extLst>
          </p:cNvPr>
          <p:cNvPicPr>
            <a:picLocks noChangeAspect="1"/>
          </p:cNvPicPr>
          <p:nvPr/>
        </p:nvPicPr>
        <p:blipFill>
          <a:blip r:embed="rId7"/>
          <a:stretch>
            <a:fillRect/>
          </a:stretch>
        </p:blipFill>
        <p:spPr>
          <a:xfrm>
            <a:off x="8447043" y="1417910"/>
            <a:ext cx="292081" cy="773725"/>
          </a:xfrm>
          <a:prstGeom prst="rect">
            <a:avLst/>
          </a:prstGeom>
        </p:spPr>
      </p:pic>
      <p:sp>
        <p:nvSpPr>
          <p:cNvPr id="61" name="Rectangle 60">
            <a:extLst>
              <a:ext uri="{FF2B5EF4-FFF2-40B4-BE49-F238E27FC236}">
                <a16:creationId xmlns:a16="http://schemas.microsoft.com/office/drawing/2014/main" id="{AA5206B5-0EB7-41CC-4BBB-A33B3145B262}"/>
              </a:ext>
            </a:extLst>
          </p:cNvPr>
          <p:cNvSpPr/>
          <p:nvPr/>
        </p:nvSpPr>
        <p:spPr>
          <a:xfrm>
            <a:off x="1452391" y="3155481"/>
            <a:ext cx="1737360" cy="822960"/>
          </a:xfrm>
          <a:prstGeom prst="rect">
            <a:avLst/>
          </a:prstGeom>
          <a:solidFill>
            <a:srgbClr val="5F574F"/>
          </a:solidFill>
          <a:ln w="25400" cap="flat" cmpd="sng" algn="ctr">
            <a:solidFill>
              <a:srgbClr val="5F574F">
                <a:shade val="50000"/>
              </a:srgbClr>
            </a:solidFill>
            <a:prstDash val="solid"/>
          </a:ln>
          <a:effectLst/>
        </p:spPr>
        <p:txBody>
          <a:bodyPr rtlCol="0" anchor="ctr"/>
          <a:lstStyle/>
          <a:p>
            <a:pPr>
              <a:defRPr/>
            </a:pPr>
            <a:r>
              <a:rPr lang="en-US" sz="1600" b="1" kern="0" dirty="0">
                <a:solidFill>
                  <a:srgbClr val="FFFFFF"/>
                </a:solidFill>
                <a:latin typeface="Arial"/>
                <a:sym typeface="Arial"/>
              </a:rPr>
              <a:t>Day 1 </a:t>
            </a:r>
          </a:p>
          <a:p>
            <a:pPr>
              <a:defRPr/>
            </a:pPr>
            <a:r>
              <a:rPr lang="en-US" sz="1600" b="1" kern="0" dirty="0">
                <a:solidFill>
                  <a:srgbClr val="FFFFFF"/>
                </a:solidFill>
                <a:latin typeface="Arial"/>
                <a:sym typeface="Arial"/>
              </a:rPr>
              <a:t>(admit)</a:t>
            </a:r>
          </a:p>
          <a:p>
            <a:pPr>
              <a:defRPr/>
            </a:pPr>
            <a:r>
              <a:rPr lang="en-US" sz="1600" kern="0" dirty="0" err="1">
                <a:solidFill>
                  <a:srgbClr val="FFFFFF"/>
                </a:solidFill>
                <a:latin typeface="Arial"/>
                <a:sym typeface="Arial"/>
              </a:rPr>
              <a:t>SCr</a:t>
            </a:r>
            <a:r>
              <a:rPr lang="en-US" sz="1600" kern="0" dirty="0">
                <a:solidFill>
                  <a:srgbClr val="FFFFFF"/>
                </a:solidFill>
                <a:latin typeface="Arial"/>
                <a:sym typeface="Arial"/>
              </a:rPr>
              <a:t>: 0.4 mg/dL</a:t>
            </a:r>
          </a:p>
        </p:txBody>
      </p:sp>
      <p:sp>
        <p:nvSpPr>
          <p:cNvPr id="62" name="Rectangle 61">
            <a:extLst>
              <a:ext uri="{FF2B5EF4-FFF2-40B4-BE49-F238E27FC236}">
                <a16:creationId xmlns:a16="http://schemas.microsoft.com/office/drawing/2014/main" id="{3039AFEB-4070-80A1-AFA3-B22079BDA182}"/>
              </a:ext>
            </a:extLst>
          </p:cNvPr>
          <p:cNvSpPr/>
          <p:nvPr/>
        </p:nvSpPr>
        <p:spPr>
          <a:xfrm>
            <a:off x="3331666" y="3150831"/>
            <a:ext cx="1737360" cy="822960"/>
          </a:xfrm>
          <a:prstGeom prst="rect">
            <a:avLst/>
          </a:prstGeom>
          <a:solidFill>
            <a:srgbClr val="5F574F"/>
          </a:solidFill>
          <a:ln w="25400" cap="flat" cmpd="sng" algn="ctr">
            <a:solidFill>
              <a:srgbClr val="5F574F">
                <a:shade val="50000"/>
              </a:srgbClr>
            </a:solidFill>
            <a:prstDash val="solid"/>
          </a:ln>
          <a:effectLst/>
        </p:spPr>
        <p:txBody>
          <a:bodyPr rtlCol="0" anchor="ctr"/>
          <a:lstStyle/>
          <a:p>
            <a:pPr>
              <a:defRPr/>
            </a:pPr>
            <a:r>
              <a:rPr lang="en-US" sz="1600" b="1" kern="0" dirty="0">
                <a:solidFill>
                  <a:srgbClr val="FFFFFF"/>
                </a:solidFill>
                <a:latin typeface="Arial"/>
                <a:sym typeface="Arial"/>
              </a:rPr>
              <a:t>Day 2</a:t>
            </a:r>
          </a:p>
          <a:p>
            <a:pPr>
              <a:defRPr/>
            </a:pPr>
            <a:endParaRPr lang="en-US" sz="1600" b="1" kern="0" dirty="0">
              <a:solidFill>
                <a:srgbClr val="FFFFFF"/>
              </a:solidFill>
              <a:latin typeface="Arial"/>
              <a:sym typeface="Arial"/>
            </a:endParaRPr>
          </a:p>
          <a:p>
            <a:pPr>
              <a:defRPr/>
            </a:pPr>
            <a:r>
              <a:rPr lang="en-US" sz="1600" kern="0" dirty="0" err="1">
                <a:solidFill>
                  <a:srgbClr val="FFFFFF"/>
                </a:solidFill>
                <a:latin typeface="Arial"/>
                <a:sym typeface="Arial"/>
              </a:rPr>
              <a:t>SCr</a:t>
            </a:r>
            <a:r>
              <a:rPr lang="en-US" sz="1600" kern="0" dirty="0">
                <a:solidFill>
                  <a:srgbClr val="FFFFFF"/>
                </a:solidFill>
                <a:latin typeface="Arial"/>
                <a:sym typeface="Arial"/>
              </a:rPr>
              <a:t>: 0.7 mg/dL</a:t>
            </a:r>
          </a:p>
        </p:txBody>
      </p:sp>
      <p:sp>
        <p:nvSpPr>
          <p:cNvPr id="63" name="Rectangle 62">
            <a:extLst>
              <a:ext uri="{FF2B5EF4-FFF2-40B4-BE49-F238E27FC236}">
                <a16:creationId xmlns:a16="http://schemas.microsoft.com/office/drawing/2014/main" id="{DC55C442-1A2D-38BE-A7F7-AE2B1D8679B1}"/>
              </a:ext>
            </a:extLst>
          </p:cNvPr>
          <p:cNvSpPr/>
          <p:nvPr/>
        </p:nvSpPr>
        <p:spPr>
          <a:xfrm>
            <a:off x="5206244" y="3149011"/>
            <a:ext cx="1737360" cy="822960"/>
          </a:xfrm>
          <a:prstGeom prst="rect">
            <a:avLst/>
          </a:prstGeom>
          <a:solidFill>
            <a:srgbClr val="5F574F"/>
          </a:solidFill>
          <a:ln w="25400" cap="flat" cmpd="sng" algn="ctr">
            <a:solidFill>
              <a:srgbClr val="5F574F">
                <a:shade val="50000"/>
              </a:srgbClr>
            </a:solidFill>
            <a:prstDash val="solid"/>
          </a:ln>
          <a:effectLst/>
        </p:spPr>
        <p:txBody>
          <a:bodyPr rtlCol="0" anchor="ctr"/>
          <a:lstStyle/>
          <a:p>
            <a:pPr>
              <a:defRPr/>
            </a:pPr>
            <a:r>
              <a:rPr lang="en-US" sz="1600" b="1" kern="0" dirty="0">
                <a:solidFill>
                  <a:srgbClr val="FFFFFF"/>
                </a:solidFill>
                <a:latin typeface="Arial"/>
                <a:sym typeface="Arial"/>
              </a:rPr>
              <a:t>Day 3</a:t>
            </a:r>
          </a:p>
          <a:p>
            <a:pPr>
              <a:defRPr/>
            </a:pPr>
            <a:endParaRPr lang="en-US" sz="1600" b="1" kern="0" dirty="0">
              <a:solidFill>
                <a:srgbClr val="FFFFFF"/>
              </a:solidFill>
              <a:latin typeface="Arial"/>
              <a:sym typeface="Arial"/>
            </a:endParaRPr>
          </a:p>
          <a:p>
            <a:pPr>
              <a:defRPr/>
            </a:pPr>
            <a:r>
              <a:rPr lang="en-US" sz="1600" kern="0" dirty="0" err="1">
                <a:solidFill>
                  <a:srgbClr val="FFFFFF"/>
                </a:solidFill>
                <a:latin typeface="Arial"/>
                <a:sym typeface="Arial"/>
              </a:rPr>
              <a:t>SCr</a:t>
            </a:r>
            <a:r>
              <a:rPr lang="en-US" sz="1600" kern="0" dirty="0">
                <a:solidFill>
                  <a:srgbClr val="FFFFFF"/>
                </a:solidFill>
                <a:latin typeface="Arial"/>
                <a:sym typeface="Arial"/>
              </a:rPr>
              <a:t>: 0.9 mg/dL</a:t>
            </a:r>
          </a:p>
        </p:txBody>
      </p:sp>
      <p:sp>
        <p:nvSpPr>
          <p:cNvPr id="64" name="Rectangle 63">
            <a:extLst>
              <a:ext uri="{FF2B5EF4-FFF2-40B4-BE49-F238E27FC236}">
                <a16:creationId xmlns:a16="http://schemas.microsoft.com/office/drawing/2014/main" id="{9177CEB5-D3F0-F070-9C04-065C73935A18}"/>
              </a:ext>
            </a:extLst>
          </p:cNvPr>
          <p:cNvSpPr/>
          <p:nvPr/>
        </p:nvSpPr>
        <p:spPr>
          <a:xfrm>
            <a:off x="7078489" y="3157036"/>
            <a:ext cx="1737360" cy="822960"/>
          </a:xfrm>
          <a:prstGeom prst="rect">
            <a:avLst/>
          </a:prstGeom>
          <a:solidFill>
            <a:srgbClr val="5F574F"/>
          </a:solidFill>
          <a:ln w="25400" cap="flat" cmpd="sng" algn="ctr">
            <a:solidFill>
              <a:srgbClr val="5F574F">
                <a:shade val="50000"/>
              </a:srgbClr>
            </a:solidFill>
            <a:prstDash val="solid"/>
          </a:ln>
          <a:effectLst/>
        </p:spPr>
        <p:txBody>
          <a:bodyPr rtlCol="0" anchor="ctr"/>
          <a:lstStyle/>
          <a:p>
            <a:pPr>
              <a:defRPr/>
            </a:pPr>
            <a:r>
              <a:rPr lang="en-US" sz="1600" b="1" kern="0" dirty="0">
                <a:solidFill>
                  <a:srgbClr val="FFFFFF"/>
                </a:solidFill>
                <a:latin typeface="Arial"/>
                <a:sym typeface="Arial"/>
              </a:rPr>
              <a:t>Day 4</a:t>
            </a:r>
          </a:p>
          <a:p>
            <a:pPr>
              <a:defRPr/>
            </a:pPr>
            <a:endParaRPr lang="en-US" sz="1600" b="1" kern="0" dirty="0">
              <a:solidFill>
                <a:srgbClr val="FFFFFF"/>
              </a:solidFill>
              <a:latin typeface="Arial"/>
              <a:sym typeface="Arial"/>
            </a:endParaRPr>
          </a:p>
          <a:p>
            <a:pPr>
              <a:defRPr/>
            </a:pPr>
            <a:r>
              <a:rPr lang="en-US" sz="1600" kern="0" dirty="0" err="1">
                <a:solidFill>
                  <a:srgbClr val="FFFFFF"/>
                </a:solidFill>
                <a:latin typeface="Arial"/>
                <a:sym typeface="Arial"/>
              </a:rPr>
              <a:t>SCr</a:t>
            </a:r>
            <a:r>
              <a:rPr lang="en-US" sz="1600" kern="0" dirty="0">
                <a:solidFill>
                  <a:srgbClr val="FFFFFF"/>
                </a:solidFill>
                <a:latin typeface="Arial"/>
                <a:sym typeface="Arial"/>
              </a:rPr>
              <a:t>: 0.6 mg/dL</a:t>
            </a:r>
          </a:p>
        </p:txBody>
      </p:sp>
      <p:sp>
        <p:nvSpPr>
          <p:cNvPr id="65" name="Rectangle 64">
            <a:extLst>
              <a:ext uri="{FF2B5EF4-FFF2-40B4-BE49-F238E27FC236}">
                <a16:creationId xmlns:a16="http://schemas.microsoft.com/office/drawing/2014/main" id="{66082F1A-993B-5975-A9C2-C0B88D75EC85}"/>
              </a:ext>
            </a:extLst>
          </p:cNvPr>
          <p:cNvSpPr/>
          <p:nvPr/>
        </p:nvSpPr>
        <p:spPr>
          <a:xfrm>
            <a:off x="8957762" y="3130037"/>
            <a:ext cx="1737360" cy="822960"/>
          </a:xfrm>
          <a:prstGeom prst="rect">
            <a:avLst/>
          </a:prstGeom>
          <a:solidFill>
            <a:srgbClr val="5F574F"/>
          </a:solidFill>
          <a:ln w="25400" cap="flat" cmpd="sng" algn="ctr">
            <a:solidFill>
              <a:srgbClr val="5F574F">
                <a:shade val="50000"/>
              </a:srgbClr>
            </a:solidFill>
            <a:prstDash val="solid"/>
          </a:ln>
          <a:effectLst/>
        </p:spPr>
        <p:txBody>
          <a:bodyPr rtlCol="0" anchor="ctr"/>
          <a:lstStyle/>
          <a:p>
            <a:pPr>
              <a:defRPr/>
            </a:pPr>
            <a:r>
              <a:rPr lang="en-US" sz="1600" b="1" kern="0" dirty="0">
                <a:solidFill>
                  <a:srgbClr val="FFFFFF"/>
                </a:solidFill>
                <a:latin typeface="Arial"/>
                <a:sym typeface="Arial"/>
              </a:rPr>
              <a:t>Day 5 (discharge)</a:t>
            </a:r>
          </a:p>
          <a:p>
            <a:pPr>
              <a:defRPr/>
            </a:pPr>
            <a:r>
              <a:rPr lang="en-US" sz="1600" kern="0" dirty="0" err="1">
                <a:solidFill>
                  <a:srgbClr val="FFFFFF"/>
                </a:solidFill>
                <a:latin typeface="Arial"/>
                <a:sym typeface="Arial"/>
              </a:rPr>
              <a:t>SCr</a:t>
            </a:r>
            <a:r>
              <a:rPr lang="en-US" sz="1600" kern="0" dirty="0">
                <a:solidFill>
                  <a:srgbClr val="FFFFFF"/>
                </a:solidFill>
                <a:latin typeface="Arial"/>
                <a:sym typeface="Arial"/>
              </a:rPr>
              <a:t>: 0.5 mg/dL</a:t>
            </a:r>
          </a:p>
        </p:txBody>
      </p:sp>
      <p:sp>
        <p:nvSpPr>
          <p:cNvPr id="66" name="Rectangle 65">
            <a:extLst>
              <a:ext uri="{FF2B5EF4-FFF2-40B4-BE49-F238E27FC236}">
                <a16:creationId xmlns:a16="http://schemas.microsoft.com/office/drawing/2014/main" id="{A9A174FB-8FE8-D453-7A1B-9F3DAD7F3EFF}"/>
              </a:ext>
            </a:extLst>
          </p:cNvPr>
          <p:cNvSpPr/>
          <p:nvPr/>
        </p:nvSpPr>
        <p:spPr>
          <a:xfrm>
            <a:off x="1452391" y="3989474"/>
            <a:ext cx="1737360" cy="379482"/>
          </a:xfrm>
          <a:prstGeom prst="rect">
            <a:avLst/>
          </a:prstGeom>
          <a:solidFill>
            <a:srgbClr val="FFFFFF"/>
          </a:solidFill>
          <a:ln w="25400" cap="flat" cmpd="sng" algn="ctr">
            <a:solidFill>
              <a:srgbClr val="5F574F"/>
            </a:solidFill>
            <a:prstDash val="solid"/>
          </a:ln>
          <a:effectLst/>
        </p:spPr>
        <p:txBody>
          <a:bodyPr rtlCol="0" anchor="t"/>
          <a:lstStyle/>
          <a:p>
            <a:pPr>
              <a:defRPr/>
            </a:pPr>
            <a:r>
              <a:rPr lang="en-US" sz="1400" b="1" kern="0" dirty="0">
                <a:solidFill>
                  <a:srgbClr val="5F574F"/>
                </a:solidFill>
                <a:latin typeface="Arial"/>
                <a:sym typeface="Arial"/>
              </a:rPr>
              <a:t>AKI stage </a:t>
            </a:r>
            <a:r>
              <a:rPr lang="en-US" sz="1400" kern="0" dirty="0">
                <a:solidFill>
                  <a:srgbClr val="5F574F"/>
                </a:solidFill>
                <a:latin typeface="Arial"/>
                <a:sym typeface="Arial"/>
              </a:rPr>
              <a:t>= 0</a:t>
            </a:r>
          </a:p>
        </p:txBody>
      </p:sp>
      <p:sp>
        <p:nvSpPr>
          <p:cNvPr id="67" name="Rectangle 66">
            <a:extLst>
              <a:ext uri="{FF2B5EF4-FFF2-40B4-BE49-F238E27FC236}">
                <a16:creationId xmlns:a16="http://schemas.microsoft.com/office/drawing/2014/main" id="{591ED8C6-E600-24C0-48D7-319D41531985}"/>
              </a:ext>
            </a:extLst>
          </p:cNvPr>
          <p:cNvSpPr/>
          <p:nvPr/>
        </p:nvSpPr>
        <p:spPr>
          <a:xfrm>
            <a:off x="3331666" y="3984823"/>
            <a:ext cx="1737360" cy="379482"/>
          </a:xfrm>
          <a:prstGeom prst="rect">
            <a:avLst/>
          </a:prstGeom>
          <a:solidFill>
            <a:srgbClr val="FFFFFF"/>
          </a:solidFill>
          <a:ln w="25400" cap="flat" cmpd="sng" algn="ctr">
            <a:solidFill>
              <a:srgbClr val="5F574F"/>
            </a:solidFill>
            <a:prstDash val="solid"/>
          </a:ln>
          <a:effectLst/>
        </p:spPr>
        <p:txBody>
          <a:bodyPr rtlCol="0" anchor="t"/>
          <a:lstStyle/>
          <a:p>
            <a:pPr>
              <a:defRPr/>
            </a:pPr>
            <a:r>
              <a:rPr lang="en-US" sz="1400" b="1" kern="0" dirty="0">
                <a:solidFill>
                  <a:srgbClr val="5F574F"/>
                </a:solidFill>
                <a:latin typeface="Arial"/>
                <a:sym typeface="Arial"/>
              </a:rPr>
              <a:t>AKI stage </a:t>
            </a:r>
            <a:r>
              <a:rPr lang="en-US" sz="1400" kern="0" dirty="0">
                <a:solidFill>
                  <a:srgbClr val="5F574F"/>
                </a:solidFill>
                <a:latin typeface="Arial"/>
                <a:sym typeface="Arial"/>
              </a:rPr>
              <a:t>= 1</a:t>
            </a:r>
          </a:p>
        </p:txBody>
      </p:sp>
      <p:sp>
        <p:nvSpPr>
          <p:cNvPr id="68" name="Rectangle 67">
            <a:extLst>
              <a:ext uri="{FF2B5EF4-FFF2-40B4-BE49-F238E27FC236}">
                <a16:creationId xmlns:a16="http://schemas.microsoft.com/office/drawing/2014/main" id="{4EC0870F-FB8D-1928-8E46-9AE666F9EB2B}"/>
              </a:ext>
            </a:extLst>
          </p:cNvPr>
          <p:cNvSpPr/>
          <p:nvPr/>
        </p:nvSpPr>
        <p:spPr>
          <a:xfrm>
            <a:off x="5206243" y="3984823"/>
            <a:ext cx="1737360" cy="384516"/>
          </a:xfrm>
          <a:prstGeom prst="rect">
            <a:avLst/>
          </a:prstGeom>
          <a:solidFill>
            <a:srgbClr val="FFFFFF"/>
          </a:solidFill>
          <a:ln w="25400" cap="flat" cmpd="sng" algn="ctr">
            <a:solidFill>
              <a:srgbClr val="5F574F"/>
            </a:solidFill>
            <a:prstDash val="solid"/>
          </a:ln>
          <a:effectLst/>
        </p:spPr>
        <p:txBody>
          <a:bodyPr rtlCol="0" anchor="t"/>
          <a:lstStyle/>
          <a:p>
            <a:pPr>
              <a:defRPr/>
            </a:pPr>
            <a:r>
              <a:rPr lang="en-US" sz="1400" b="1" kern="0" dirty="0">
                <a:solidFill>
                  <a:srgbClr val="5F574F"/>
                </a:solidFill>
                <a:latin typeface="Arial"/>
                <a:sym typeface="Arial"/>
              </a:rPr>
              <a:t>AKI stage </a:t>
            </a:r>
            <a:r>
              <a:rPr lang="en-US" sz="1400" kern="0" dirty="0">
                <a:solidFill>
                  <a:srgbClr val="5F574F"/>
                </a:solidFill>
                <a:latin typeface="Arial"/>
                <a:sym typeface="Arial"/>
              </a:rPr>
              <a:t>= 2</a:t>
            </a:r>
          </a:p>
        </p:txBody>
      </p:sp>
      <p:sp>
        <p:nvSpPr>
          <p:cNvPr id="69" name="Rectangle 68">
            <a:extLst>
              <a:ext uri="{FF2B5EF4-FFF2-40B4-BE49-F238E27FC236}">
                <a16:creationId xmlns:a16="http://schemas.microsoft.com/office/drawing/2014/main" id="{3A023271-F3E2-AD5D-16D8-14DBD407E5C5}"/>
              </a:ext>
            </a:extLst>
          </p:cNvPr>
          <p:cNvSpPr/>
          <p:nvPr/>
        </p:nvSpPr>
        <p:spPr>
          <a:xfrm>
            <a:off x="7078487" y="3984823"/>
            <a:ext cx="1737360" cy="385687"/>
          </a:xfrm>
          <a:prstGeom prst="rect">
            <a:avLst/>
          </a:prstGeom>
          <a:solidFill>
            <a:srgbClr val="FFFFFF"/>
          </a:solidFill>
          <a:ln w="25400" cap="flat" cmpd="sng" algn="ctr">
            <a:solidFill>
              <a:srgbClr val="5F574F"/>
            </a:solidFill>
            <a:prstDash val="solid"/>
          </a:ln>
          <a:effectLst/>
        </p:spPr>
        <p:txBody>
          <a:bodyPr rtlCol="0" anchor="t"/>
          <a:lstStyle/>
          <a:p>
            <a:pPr>
              <a:defRPr/>
            </a:pPr>
            <a:r>
              <a:rPr lang="en-US" sz="1400" b="1" kern="0" dirty="0">
                <a:solidFill>
                  <a:srgbClr val="5F574F"/>
                </a:solidFill>
                <a:latin typeface="Arial"/>
                <a:sym typeface="Arial"/>
              </a:rPr>
              <a:t>AKI stage </a:t>
            </a:r>
            <a:r>
              <a:rPr lang="en-US" sz="1400" kern="0" dirty="0">
                <a:solidFill>
                  <a:srgbClr val="5F574F"/>
                </a:solidFill>
                <a:latin typeface="Arial"/>
                <a:sym typeface="Arial"/>
              </a:rPr>
              <a:t>= 1</a:t>
            </a:r>
          </a:p>
        </p:txBody>
      </p:sp>
      <p:sp>
        <p:nvSpPr>
          <p:cNvPr id="70" name="Rectangle 69">
            <a:extLst>
              <a:ext uri="{FF2B5EF4-FFF2-40B4-BE49-F238E27FC236}">
                <a16:creationId xmlns:a16="http://schemas.microsoft.com/office/drawing/2014/main" id="{5E58959C-FEFA-F5CC-AFEB-EB641189B557}"/>
              </a:ext>
            </a:extLst>
          </p:cNvPr>
          <p:cNvSpPr/>
          <p:nvPr/>
        </p:nvSpPr>
        <p:spPr>
          <a:xfrm>
            <a:off x="8957762" y="3947150"/>
            <a:ext cx="1737360" cy="385687"/>
          </a:xfrm>
          <a:prstGeom prst="rect">
            <a:avLst/>
          </a:prstGeom>
          <a:solidFill>
            <a:srgbClr val="FFFFFF"/>
          </a:solidFill>
          <a:ln w="25400" cap="flat" cmpd="sng" algn="ctr">
            <a:solidFill>
              <a:srgbClr val="5F574F"/>
            </a:solidFill>
            <a:prstDash val="solid"/>
          </a:ln>
          <a:effectLst/>
        </p:spPr>
        <p:txBody>
          <a:bodyPr rtlCol="0" anchor="t"/>
          <a:lstStyle/>
          <a:p>
            <a:pPr>
              <a:defRPr/>
            </a:pPr>
            <a:r>
              <a:rPr lang="en-US" sz="1400" b="1" kern="0" dirty="0">
                <a:solidFill>
                  <a:srgbClr val="5F574F"/>
                </a:solidFill>
                <a:latin typeface="Arial"/>
                <a:sym typeface="Arial"/>
              </a:rPr>
              <a:t>AKI stage </a:t>
            </a:r>
            <a:r>
              <a:rPr lang="en-US" sz="1400" kern="0" dirty="0">
                <a:solidFill>
                  <a:srgbClr val="5F574F"/>
                </a:solidFill>
                <a:latin typeface="Arial"/>
                <a:sym typeface="Arial"/>
              </a:rPr>
              <a:t>= 0</a:t>
            </a:r>
          </a:p>
        </p:txBody>
      </p:sp>
      <p:sp>
        <p:nvSpPr>
          <p:cNvPr id="71" name="TextBox 70">
            <a:extLst>
              <a:ext uri="{FF2B5EF4-FFF2-40B4-BE49-F238E27FC236}">
                <a16:creationId xmlns:a16="http://schemas.microsoft.com/office/drawing/2014/main" id="{1024A458-1242-F125-EDA1-E5DCC4F20C2C}"/>
              </a:ext>
            </a:extLst>
          </p:cNvPr>
          <p:cNvSpPr txBox="1"/>
          <p:nvPr/>
        </p:nvSpPr>
        <p:spPr>
          <a:xfrm>
            <a:off x="934753" y="4871688"/>
            <a:ext cx="4313825" cy="923330"/>
          </a:xfrm>
          <a:prstGeom prst="rect">
            <a:avLst/>
          </a:prstGeom>
          <a:solidFill>
            <a:srgbClr val="8C1515"/>
          </a:solidFill>
          <a:ln w="38100" cap="flat" cmpd="sng" algn="ctr">
            <a:noFill/>
            <a:prstDash val="solid"/>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Arial"/>
                <a:sym typeface="Arial"/>
              </a:rPr>
              <a:t>Without model</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a:sym typeface="Arial"/>
              </a:rPr>
              <a:t>AKI resolved by discharge, so no outpatient nephrology visits</a:t>
            </a:r>
          </a:p>
        </p:txBody>
      </p:sp>
      <p:sp>
        <p:nvSpPr>
          <p:cNvPr id="72" name="TextBox 71">
            <a:extLst>
              <a:ext uri="{FF2B5EF4-FFF2-40B4-BE49-F238E27FC236}">
                <a16:creationId xmlns:a16="http://schemas.microsoft.com/office/drawing/2014/main" id="{15093D8B-A3BB-475F-3A5B-3237B85A71CB}"/>
              </a:ext>
            </a:extLst>
          </p:cNvPr>
          <p:cNvSpPr txBox="1"/>
          <p:nvPr/>
        </p:nvSpPr>
        <p:spPr>
          <a:xfrm>
            <a:off x="3242750" y="4406292"/>
            <a:ext cx="1915189" cy="307777"/>
          </a:xfrm>
          <a:prstGeom prst="rect">
            <a:avLst/>
          </a:prstGeom>
          <a:noFill/>
        </p:spPr>
        <p:txBody>
          <a:bodyPr wrap="square" rtlCol="0">
            <a:spAutoFit/>
          </a:bodyPr>
          <a:lstStyle/>
          <a:p>
            <a:pPr algn="ctr"/>
            <a:r>
              <a:rPr lang="en-US" sz="1400" b="1" kern="0" dirty="0">
                <a:solidFill>
                  <a:srgbClr val="5AB648">
                    <a:lumMod val="75000"/>
                  </a:srgbClr>
                </a:solidFill>
                <a:latin typeface="Arial"/>
                <a:cs typeface="Arial"/>
                <a:sym typeface="Arial"/>
              </a:rPr>
              <a:t>Begin AKI treatment</a:t>
            </a:r>
          </a:p>
        </p:txBody>
      </p:sp>
      <p:sp>
        <p:nvSpPr>
          <p:cNvPr id="73" name="TextBox 72">
            <a:extLst>
              <a:ext uri="{FF2B5EF4-FFF2-40B4-BE49-F238E27FC236}">
                <a16:creationId xmlns:a16="http://schemas.microsoft.com/office/drawing/2014/main" id="{B92436BB-3417-9965-BDF5-D7FAC019C5D7}"/>
              </a:ext>
            </a:extLst>
          </p:cNvPr>
          <p:cNvSpPr txBox="1"/>
          <p:nvPr/>
        </p:nvSpPr>
        <p:spPr>
          <a:xfrm>
            <a:off x="8868847" y="4386883"/>
            <a:ext cx="1915189" cy="307777"/>
          </a:xfrm>
          <a:prstGeom prst="rect">
            <a:avLst/>
          </a:prstGeom>
          <a:noFill/>
        </p:spPr>
        <p:txBody>
          <a:bodyPr wrap="square" rtlCol="0">
            <a:spAutoFit/>
          </a:bodyPr>
          <a:lstStyle/>
          <a:p>
            <a:pPr algn="ctr"/>
            <a:r>
              <a:rPr lang="en-US" sz="1400" b="1" kern="0" dirty="0">
                <a:solidFill>
                  <a:srgbClr val="5AB648">
                    <a:lumMod val="75000"/>
                  </a:srgbClr>
                </a:solidFill>
                <a:latin typeface="Arial"/>
                <a:cs typeface="Arial"/>
                <a:sym typeface="Arial"/>
              </a:rPr>
              <a:t>End AKI treatment</a:t>
            </a:r>
          </a:p>
        </p:txBody>
      </p:sp>
      <p:sp>
        <p:nvSpPr>
          <p:cNvPr id="74" name="TextBox 73">
            <a:extLst>
              <a:ext uri="{FF2B5EF4-FFF2-40B4-BE49-F238E27FC236}">
                <a16:creationId xmlns:a16="http://schemas.microsoft.com/office/drawing/2014/main" id="{A339CAEF-A4AA-4BE8-293F-07A670644CC2}"/>
              </a:ext>
            </a:extLst>
          </p:cNvPr>
          <p:cNvSpPr txBox="1"/>
          <p:nvPr/>
        </p:nvSpPr>
        <p:spPr>
          <a:xfrm>
            <a:off x="5585333" y="4871688"/>
            <a:ext cx="5723419" cy="923330"/>
          </a:xfrm>
          <a:prstGeom prst="rect">
            <a:avLst/>
          </a:prstGeom>
          <a:solidFill>
            <a:srgbClr val="175E54"/>
          </a:solidFill>
          <a:ln w="38100" cap="flat" cmpd="sng" algn="ctr">
            <a:noFill/>
            <a:prstDash val="solid"/>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Arial"/>
                <a:sym typeface="Arial"/>
              </a:rPr>
              <a:t>With model</a:t>
            </a:r>
            <a:endParaRPr kumimoji="0" lang="en-US" sz="1800" b="0" i="0" u="none" strike="noStrike" kern="0" cap="none" spc="0" normalizeH="0" baseline="0" noProof="0" dirty="0">
              <a:ln>
                <a:noFill/>
              </a:ln>
              <a:solidFill>
                <a:srgbClr val="FFFFFF"/>
              </a:solidFill>
              <a:effectLst/>
              <a:uLnTx/>
              <a:uFillTx/>
              <a:latin typeface="Arial"/>
              <a:sym typeface="Arial"/>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a:sym typeface="Arial"/>
              </a:rPr>
              <a:t>Risk score generated and sent to AKI survivor’s clinic</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a:sym typeface="Arial"/>
              </a:rPr>
              <a:t>Highest-risk patients contacted and enrolled</a:t>
            </a:r>
          </a:p>
        </p:txBody>
      </p:sp>
    </p:spTree>
    <p:extLst>
      <p:ext uri="{BB962C8B-B14F-4D97-AF65-F5344CB8AC3E}">
        <p14:creationId xmlns:p14="http://schemas.microsoft.com/office/powerpoint/2010/main" val="24469185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par>
                                <p:cTn id="8" presetID="1" presetClass="entr" presetSubtype="0" fill="hold" nodeType="withEffect">
                                  <p:stCondLst>
                                    <p:cond delay="0"/>
                                  </p:stCondLst>
                                  <p:childTnLst>
                                    <p:set>
                                      <p:cBhvr>
                                        <p:cTn id="9" dur="1" fill="hold">
                                          <p:stCondLst>
                                            <p:cond delay="0"/>
                                          </p:stCondLst>
                                        </p:cTn>
                                        <p:tgtEl>
                                          <p:spTgt spid="66">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7"/>
                                        </p:tgtEl>
                                        <p:attrNameLst>
                                          <p:attrName>style.visibility</p:attrName>
                                        </p:attrNameLst>
                                      </p:cBhvr>
                                      <p:to>
                                        <p:strVal val="visible"/>
                                      </p:to>
                                    </p:set>
                                    <p:animEffect transition="in" filter="fade">
                                      <p:cBhvr>
                                        <p:cTn id="14" dur="500"/>
                                        <p:tgtEl>
                                          <p:spTgt spid="6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500"/>
                                        <p:tgtEl>
                                          <p:spTgt spid="72"/>
                                        </p:tgtEl>
                                      </p:cBhvr>
                                    </p:animEffect>
                                  </p:childTnLst>
                                </p:cTn>
                              </p:par>
                              <p:par>
                                <p:cTn id="18" presetID="1" presetClass="entr" presetSubtype="0" fill="hold" nodeType="withEffect">
                                  <p:stCondLst>
                                    <p:cond delay="0"/>
                                  </p:stCondLst>
                                  <p:childTnLst>
                                    <p:set>
                                      <p:cBhvr>
                                        <p:cTn id="19" dur="1" fill="hold">
                                          <p:stCondLst>
                                            <p:cond delay="0"/>
                                          </p:stCondLst>
                                        </p:cTn>
                                        <p:tgtEl>
                                          <p:spTgt spid="67">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8"/>
                                        </p:tgtEl>
                                        <p:attrNameLst>
                                          <p:attrName>style.visibility</p:attrName>
                                        </p:attrNameLst>
                                      </p:cBhvr>
                                      <p:to>
                                        <p:strVal val="visible"/>
                                      </p:to>
                                    </p:set>
                                    <p:animEffect transition="in" filter="fade">
                                      <p:cBhvr>
                                        <p:cTn id="24" dur="500"/>
                                        <p:tgtEl>
                                          <p:spTgt spid="68"/>
                                        </p:tgtEl>
                                      </p:cBhvr>
                                    </p:animEffect>
                                  </p:childTnLst>
                                </p:cTn>
                              </p:par>
                              <p:par>
                                <p:cTn id="25" presetID="1" presetClass="entr" presetSubtype="0" fill="hold" nodeType="withEffect">
                                  <p:stCondLst>
                                    <p:cond delay="0"/>
                                  </p:stCondLst>
                                  <p:childTnLst>
                                    <p:set>
                                      <p:cBhvr>
                                        <p:cTn id="26" dur="1" fill="hold">
                                          <p:stCondLst>
                                            <p:cond delay="0"/>
                                          </p:stCondLst>
                                        </p:cTn>
                                        <p:tgtEl>
                                          <p:spTgt spid="6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9"/>
                                        </p:tgtEl>
                                        <p:attrNameLst>
                                          <p:attrName>style.visibility</p:attrName>
                                        </p:attrNameLst>
                                      </p:cBhvr>
                                      <p:to>
                                        <p:strVal val="visible"/>
                                      </p:to>
                                    </p:set>
                                    <p:animEffect transition="in" filter="fade">
                                      <p:cBhvr>
                                        <p:cTn id="31" dur="500"/>
                                        <p:tgtEl>
                                          <p:spTgt spid="69"/>
                                        </p:tgtEl>
                                      </p:cBhvr>
                                    </p:animEffect>
                                  </p:childTnLst>
                                </p:cTn>
                              </p:par>
                              <p:par>
                                <p:cTn id="32" presetID="1" presetClass="entr" presetSubtype="0" fill="hold" nodeType="withEffect">
                                  <p:stCondLst>
                                    <p:cond delay="0"/>
                                  </p:stCondLst>
                                  <p:childTnLst>
                                    <p:set>
                                      <p:cBhvr>
                                        <p:cTn id="33" dur="1" fill="hold">
                                          <p:stCondLst>
                                            <p:cond delay="0"/>
                                          </p:stCondLst>
                                        </p:cTn>
                                        <p:tgtEl>
                                          <p:spTgt spid="69">
                                            <p:txEl>
                                              <p:pRg st="0" end="0"/>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0"/>
                                        </p:tgtEl>
                                        <p:attrNameLst>
                                          <p:attrName>style.visibility</p:attrName>
                                        </p:attrNameLst>
                                      </p:cBhvr>
                                      <p:to>
                                        <p:strVal val="visible"/>
                                      </p:to>
                                    </p:set>
                                    <p:animEffect transition="in" filter="fade">
                                      <p:cBhvr>
                                        <p:cTn id="38" dur="500"/>
                                        <p:tgtEl>
                                          <p:spTgt spid="70"/>
                                        </p:tgtEl>
                                      </p:cBhvr>
                                    </p:animEffect>
                                  </p:childTnLst>
                                </p:cTn>
                              </p:par>
                              <p:par>
                                <p:cTn id="39" presetID="1" presetClass="entr" presetSubtype="0" fill="hold" nodeType="withEffect">
                                  <p:stCondLst>
                                    <p:cond delay="0"/>
                                  </p:stCondLst>
                                  <p:childTnLst>
                                    <p:set>
                                      <p:cBhvr>
                                        <p:cTn id="40" dur="1" fill="hold">
                                          <p:stCondLst>
                                            <p:cond delay="0"/>
                                          </p:stCondLst>
                                        </p:cTn>
                                        <p:tgtEl>
                                          <p:spTgt spid="70">
                                            <p:txEl>
                                              <p:pRg st="0" end="0"/>
                                            </p:txEl>
                                          </p:spTgt>
                                        </p:tgtEl>
                                        <p:attrNameLst>
                                          <p:attrName>style.visibility</p:attrName>
                                        </p:attrNameLst>
                                      </p:cBhvr>
                                      <p:to>
                                        <p:strVal val="visible"/>
                                      </p:to>
                                    </p:set>
                                  </p:childTnLst>
                                </p:cTn>
                              </p:par>
                              <p:par>
                                <p:cTn id="41" presetID="10" presetClass="entr" presetSubtype="0" fill="hold" grpId="0" nodeType="withEffect">
                                  <p:stCondLst>
                                    <p:cond delay="0"/>
                                  </p:stCondLst>
                                  <p:childTnLst>
                                    <p:set>
                                      <p:cBhvr>
                                        <p:cTn id="42" dur="1" fill="hold">
                                          <p:stCondLst>
                                            <p:cond delay="0"/>
                                          </p:stCondLst>
                                        </p:cTn>
                                        <p:tgtEl>
                                          <p:spTgt spid="73"/>
                                        </p:tgtEl>
                                        <p:attrNameLst>
                                          <p:attrName>style.visibility</p:attrName>
                                        </p:attrNameLst>
                                      </p:cBhvr>
                                      <p:to>
                                        <p:strVal val="visible"/>
                                      </p:to>
                                    </p:set>
                                    <p:animEffect transition="in" filter="fade">
                                      <p:cBhvr>
                                        <p:cTn id="43" dur="500"/>
                                        <p:tgtEl>
                                          <p:spTgt spid="73"/>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7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P spid="68" grpId="0" animBg="1"/>
      <p:bldP spid="69" grpId="0" animBg="1"/>
      <p:bldP spid="70" grpId="0" animBg="1"/>
      <p:bldP spid="71" grpId="0" animBg="1"/>
      <p:bldP spid="72" grpId="0"/>
      <p:bldP spid="73" grpId="0"/>
      <p:bldP spid="7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3566E-38F9-40B6-895E-300F5D2F74BF}"/>
              </a:ext>
            </a:extLst>
          </p:cNvPr>
          <p:cNvSpPr>
            <a:spLocks noGrp="1"/>
          </p:cNvSpPr>
          <p:nvPr>
            <p:ph type="title"/>
          </p:nvPr>
        </p:nvSpPr>
        <p:spPr/>
        <p:txBody>
          <a:bodyPr/>
          <a:lstStyle/>
          <a:p>
            <a:r>
              <a:rPr lang="en-US" dirty="0">
                <a:solidFill>
                  <a:srgbClr val="FF0000"/>
                </a:solidFill>
              </a:rPr>
              <a:t>Takeaways </a:t>
            </a:r>
          </a:p>
        </p:txBody>
      </p:sp>
      <p:sp>
        <p:nvSpPr>
          <p:cNvPr id="3" name="Content Placeholder 2">
            <a:extLst>
              <a:ext uri="{FF2B5EF4-FFF2-40B4-BE49-F238E27FC236}">
                <a16:creationId xmlns:a16="http://schemas.microsoft.com/office/drawing/2014/main" id="{B5496A0C-13AA-4C89-ADBE-7EA3856251FB}"/>
              </a:ext>
            </a:extLst>
          </p:cNvPr>
          <p:cNvSpPr>
            <a:spLocks noGrp="1"/>
          </p:cNvSpPr>
          <p:nvPr>
            <p:ph sz="quarter" idx="10"/>
          </p:nvPr>
        </p:nvSpPr>
        <p:spPr>
          <a:xfrm>
            <a:off x="1862253" y="1130088"/>
            <a:ext cx="8206833" cy="1267879"/>
          </a:xfrm>
        </p:spPr>
        <p:txBody>
          <a:bodyPr>
            <a:normAutofit/>
          </a:bodyPr>
          <a:lstStyle/>
          <a:p>
            <a:pPr>
              <a:buFont typeface="Arial" panose="020B0604020202020204" pitchFamily="34" charset="0"/>
              <a:buChar char="•"/>
            </a:pPr>
            <a:r>
              <a:rPr lang="en-US" sz="2400" dirty="0"/>
              <a:t>Algorithmic breakthroughs in individualized risk prediction have had limited impact on real-world clinical decisions</a:t>
            </a:r>
          </a:p>
          <a:p>
            <a:pPr>
              <a:buFont typeface="Arial" panose="020B0604020202020204" pitchFamily="34" charset="0"/>
              <a:buChar char="•"/>
            </a:pPr>
            <a:r>
              <a:rPr lang="en-US" sz="2400" dirty="0"/>
              <a:t>High predictive performance ≠ real-world utility</a:t>
            </a:r>
          </a:p>
          <a:p>
            <a:pPr marL="0" indent="0"/>
            <a:endParaRPr lang="en-US" sz="2400" dirty="0"/>
          </a:p>
        </p:txBody>
      </p:sp>
      <p:pic>
        <p:nvPicPr>
          <p:cNvPr id="4" name="Picture 12" descr="Image result for clipart line graph">
            <a:extLst>
              <a:ext uri="{FF2B5EF4-FFF2-40B4-BE49-F238E27FC236}">
                <a16:creationId xmlns:a16="http://schemas.microsoft.com/office/drawing/2014/main" id="{15C0DC90-80F4-4C85-95C1-D41B03328D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8279" y="4842920"/>
            <a:ext cx="604092" cy="6040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4" descr="Image result for hospital process clipart">
            <a:extLst>
              <a:ext uri="{FF2B5EF4-FFF2-40B4-BE49-F238E27FC236}">
                <a16:creationId xmlns:a16="http://schemas.microsoft.com/office/drawing/2014/main" id="{25E85F39-6E05-426C-BC92-AADBEAD8BD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0926" y="3879711"/>
            <a:ext cx="918798" cy="8211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9B280E8-6582-4A7E-8B41-A7BE6BB9966C}"/>
              </a:ext>
            </a:extLst>
          </p:cNvPr>
          <p:cNvPicPr>
            <a:picLocks noChangeAspect="1"/>
          </p:cNvPicPr>
          <p:nvPr/>
        </p:nvPicPr>
        <p:blipFill>
          <a:blip r:embed="rId5"/>
          <a:stretch>
            <a:fillRect/>
          </a:stretch>
        </p:blipFill>
        <p:spPr>
          <a:xfrm>
            <a:off x="1552841" y="3054458"/>
            <a:ext cx="1054968" cy="683380"/>
          </a:xfrm>
          <a:prstGeom prst="rect">
            <a:avLst/>
          </a:prstGeom>
        </p:spPr>
      </p:pic>
      <p:sp>
        <p:nvSpPr>
          <p:cNvPr id="7" name="Rectangle 6">
            <a:extLst>
              <a:ext uri="{FF2B5EF4-FFF2-40B4-BE49-F238E27FC236}">
                <a16:creationId xmlns:a16="http://schemas.microsoft.com/office/drawing/2014/main" id="{1984A2F3-7735-45D3-9E35-9CC0DA1FB62C}"/>
              </a:ext>
            </a:extLst>
          </p:cNvPr>
          <p:cNvSpPr/>
          <p:nvPr/>
        </p:nvSpPr>
        <p:spPr>
          <a:xfrm>
            <a:off x="2632087" y="3165315"/>
            <a:ext cx="3249608" cy="461665"/>
          </a:xfrm>
          <a:prstGeom prst="rect">
            <a:avLst/>
          </a:prstGeom>
        </p:spPr>
        <p:txBody>
          <a:bodyPr wrap="none">
            <a:spAutoFit/>
          </a:bodyPr>
          <a:lstStyle/>
          <a:p>
            <a:pPr marL="0" lvl="1" indent="-112712"/>
            <a:r>
              <a:rPr lang="en-US" sz="2400" dirty="0">
                <a:solidFill>
                  <a:sysClr val="windowText" lastClr="000000"/>
                </a:solidFill>
                <a:latin typeface="Arial" panose="020B0604020202020204" pitchFamily="34" charset="0"/>
                <a:cs typeface="Arial" panose="020B0604020202020204" pitchFamily="34" charset="0"/>
              </a:rPr>
              <a:t>Assess potential value</a:t>
            </a:r>
          </a:p>
        </p:txBody>
      </p:sp>
      <p:sp>
        <p:nvSpPr>
          <p:cNvPr id="8" name="Rectangle 7">
            <a:extLst>
              <a:ext uri="{FF2B5EF4-FFF2-40B4-BE49-F238E27FC236}">
                <a16:creationId xmlns:a16="http://schemas.microsoft.com/office/drawing/2014/main" id="{20B9549E-7DF2-4067-9DFA-284C9E26AF05}"/>
              </a:ext>
            </a:extLst>
          </p:cNvPr>
          <p:cNvSpPr/>
          <p:nvPr/>
        </p:nvSpPr>
        <p:spPr>
          <a:xfrm>
            <a:off x="2632087" y="4059452"/>
            <a:ext cx="3385863" cy="461665"/>
          </a:xfrm>
          <a:prstGeom prst="rect">
            <a:avLst/>
          </a:prstGeom>
        </p:spPr>
        <p:txBody>
          <a:bodyPr wrap="none">
            <a:spAutoFit/>
          </a:bodyPr>
          <a:lstStyle/>
          <a:p>
            <a:pPr marL="0" lvl="1" indent="-112712"/>
            <a:r>
              <a:rPr lang="en-US" sz="2400" dirty="0">
                <a:solidFill>
                  <a:sysClr val="windowText" lastClr="000000"/>
                </a:solidFill>
                <a:latin typeface="Arial" panose="020B0604020202020204" pitchFamily="34" charset="0"/>
                <a:cs typeface="Arial" panose="020B0604020202020204" pitchFamily="34" charset="0"/>
              </a:rPr>
              <a:t>Design for the workflow</a:t>
            </a:r>
          </a:p>
        </p:txBody>
      </p:sp>
      <p:sp>
        <p:nvSpPr>
          <p:cNvPr id="9" name="Rectangle 8">
            <a:extLst>
              <a:ext uri="{FF2B5EF4-FFF2-40B4-BE49-F238E27FC236}">
                <a16:creationId xmlns:a16="http://schemas.microsoft.com/office/drawing/2014/main" id="{7378E062-4618-40E2-9D47-61341C7EF8A4}"/>
              </a:ext>
            </a:extLst>
          </p:cNvPr>
          <p:cNvSpPr/>
          <p:nvPr/>
        </p:nvSpPr>
        <p:spPr>
          <a:xfrm>
            <a:off x="2632087" y="4862971"/>
            <a:ext cx="2273379" cy="461665"/>
          </a:xfrm>
          <a:prstGeom prst="rect">
            <a:avLst/>
          </a:prstGeom>
        </p:spPr>
        <p:txBody>
          <a:bodyPr wrap="none">
            <a:spAutoFit/>
          </a:bodyPr>
          <a:lstStyle/>
          <a:p>
            <a:pPr marL="0" lvl="1" indent="-112712"/>
            <a:r>
              <a:rPr lang="en-US" sz="2400" dirty="0">
                <a:solidFill>
                  <a:sysClr val="windowText" lastClr="000000"/>
                </a:solidFill>
                <a:latin typeface="Arial" panose="020B0604020202020204" pitchFamily="34" charset="0"/>
                <a:cs typeface="Arial" panose="020B0604020202020204" pitchFamily="34" charset="0"/>
              </a:rPr>
              <a:t>Maximize utility</a:t>
            </a:r>
          </a:p>
        </p:txBody>
      </p:sp>
      <p:sp>
        <p:nvSpPr>
          <p:cNvPr id="10" name="Right Brace 9">
            <a:extLst>
              <a:ext uri="{FF2B5EF4-FFF2-40B4-BE49-F238E27FC236}">
                <a16:creationId xmlns:a16="http://schemas.microsoft.com/office/drawing/2014/main" id="{D4A1DEAA-08FE-4CF7-9BC8-EE4856A8E80B}"/>
              </a:ext>
            </a:extLst>
          </p:cNvPr>
          <p:cNvSpPr/>
          <p:nvPr/>
        </p:nvSpPr>
        <p:spPr>
          <a:xfrm>
            <a:off x="6116103" y="3165315"/>
            <a:ext cx="604092" cy="228169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A9B1FCAE-C071-46F7-BFDD-E544EDA3DA13}"/>
              </a:ext>
            </a:extLst>
          </p:cNvPr>
          <p:cNvSpPr txBox="1"/>
          <p:nvPr/>
        </p:nvSpPr>
        <p:spPr>
          <a:xfrm>
            <a:off x="7092332" y="3429000"/>
            <a:ext cx="4229622" cy="1754326"/>
          </a:xfrm>
          <a:prstGeom prst="rect">
            <a:avLst/>
          </a:prstGeom>
          <a:noFill/>
        </p:spPr>
        <p:txBody>
          <a:bodyPr wrap="square" rtlCol="0">
            <a:spAutoFit/>
          </a:bodyPr>
          <a:lstStyle/>
          <a:p>
            <a:r>
              <a:rPr lang="en-US" sz="3600" dirty="0">
                <a:solidFill>
                  <a:srgbClr val="FF0000"/>
                </a:solidFill>
              </a:rPr>
              <a:t>Greater chance of successful implementation</a:t>
            </a:r>
          </a:p>
        </p:txBody>
      </p:sp>
    </p:spTree>
    <p:extLst>
      <p:ext uri="{BB962C8B-B14F-4D97-AF65-F5344CB8AC3E}">
        <p14:creationId xmlns:p14="http://schemas.microsoft.com/office/powerpoint/2010/main" val="41858051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animBg="1"/>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97D19-CA37-F19B-B54C-B28CC3F246B6}"/>
              </a:ext>
            </a:extLst>
          </p:cNvPr>
          <p:cNvSpPr>
            <a:spLocks noGrp="1"/>
          </p:cNvSpPr>
          <p:nvPr>
            <p:ph type="title"/>
          </p:nvPr>
        </p:nvSpPr>
        <p:spPr>
          <a:xfrm>
            <a:off x="838200" y="365126"/>
            <a:ext cx="10515600" cy="912132"/>
          </a:xfrm>
        </p:spPr>
        <p:txBody>
          <a:bodyPr/>
          <a:lstStyle/>
          <a:p>
            <a:r>
              <a:rPr lang="en-US" dirty="0"/>
              <a:t>Decision analysis with subgroups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942158-D840-0DFD-3F62-C836A4E2108F}"/>
                  </a:ext>
                </a:extLst>
              </p:cNvPr>
              <p:cNvSpPr>
                <a:spLocks noGrp="1"/>
              </p:cNvSpPr>
              <p:nvPr>
                <p:ph idx="1"/>
              </p:nvPr>
            </p:nvSpPr>
            <p:spPr>
              <a:xfrm>
                <a:off x="838200" y="1386114"/>
                <a:ext cx="10515600" cy="4444843"/>
              </a:xfrm>
            </p:spPr>
            <p:txBody>
              <a:bodyPr>
                <a:normAutofit/>
              </a:bodyPr>
              <a:lstStyle/>
              <a:p>
                <a:pPr marL="0" indent="0">
                  <a:buNone/>
                </a:pPr>
                <a:r>
                  <a:rPr lang="en-CA" sz="2400" dirty="0"/>
                  <a:t>Model </a:t>
                </a:r>
                <a14:m>
                  <m:oMath xmlns:m="http://schemas.openxmlformats.org/officeDocument/2006/math">
                    <m:r>
                      <a:rPr lang="en-CA" sz="2400" i="1" smtClean="0">
                        <a:latin typeface="Cambria Math" panose="02040503050406030204" pitchFamily="18" charset="0"/>
                      </a:rPr>
                      <m:t>𝑀</m:t>
                    </m:r>
                  </m:oMath>
                </a14:m>
                <a:r>
                  <a:rPr lang="en-CA" sz="2400" dirty="0"/>
                  <a:t> estimates distribution of possible outcomes by policy </a:t>
                </a:r>
                <a:r>
                  <a:rPr lang="en-CA" sz="2400" dirty="0">
                    <a:solidFill>
                      <a:srgbClr val="FF0000"/>
                    </a:solidFill>
                  </a:rPr>
                  <a:t>by subgroup</a:t>
                </a:r>
              </a:p>
              <a:p>
                <a:pPr marL="0" indent="0">
                  <a:buNone/>
                </a:pPr>
                <a:endParaRPr lang="en-CA" sz="3600" dirty="0"/>
              </a:p>
              <a:p>
                <a:pPr marL="914400" lvl="2" indent="0" algn="ctr">
                  <a:buNone/>
                </a:pPr>
                <a14:m>
                  <m:oMathPara xmlns:m="http://schemas.openxmlformats.org/officeDocument/2006/math">
                    <m:oMathParaPr>
                      <m:jc m:val="left"/>
                    </m:oMathParaPr>
                    <m:oMath xmlns:m="http://schemas.openxmlformats.org/officeDocument/2006/math">
                      <m:r>
                        <a:rPr lang="en-CA" sz="2800" i="1" smtClean="0">
                          <a:latin typeface="Cambria Math" panose="02040503050406030204" pitchFamily="18" charset="0"/>
                        </a:rPr>
                        <m:t>𝑀</m:t>
                      </m:r>
                      <m:d>
                        <m:dPr>
                          <m:ctrlPr>
                            <a:rPr lang="en-CA" sz="2800" i="1">
                              <a:latin typeface="Cambria Math" panose="02040503050406030204" pitchFamily="18" charset="0"/>
                            </a:rPr>
                          </m:ctrlPr>
                        </m:dPr>
                        <m:e>
                          <m:r>
                            <a:rPr lang="en-CA" sz="2800" b="1" i="1">
                              <a:latin typeface="Cambria Math" panose="02040503050406030204" pitchFamily="18" charset="0"/>
                            </a:rPr>
                            <m:t>𝜽</m:t>
                          </m:r>
                          <m:r>
                            <a:rPr lang="en-CA" sz="2800">
                              <a:latin typeface="Cambria Math" panose="02040503050406030204" pitchFamily="18" charset="0"/>
                            </a:rPr>
                            <m:t>,</m:t>
                          </m:r>
                          <m:r>
                            <a:rPr lang="en-CA" sz="2800" b="1" i="0" smtClean="0">
                              <a:latin typeface="Cambria Math" panose="02040503050406030204" pitchFamily="18" charset="0"/>
                            </a:rPr>
                            <m:t>𝐱</m:t>
                          </m:r>
                          <m:r>
                            <a:rPr lang="en-CA" sz="2800">
                              <a:latin typeface="Cambria Math" panose="02040503050406030204" pitchFamily="18" charset="0"/>
                            </a:rPr>
                            <m:t>,</m:t>
                          </m:r>
                          <m:r>
                            <a:rPr lang="en-CA" sz="2800" b="1" i="1">
                              <a:latin typeface="Cambria Math" panose="02040503050406030204" pitchFamily="18" charset="0"/>
                            </a:rPr>
                            <m:t>𝒕</m:t>
                          </m:r>
                          <m:r>
                            <a:rPr lang="en-CA" sz="2800" b="0" i="1" smtClean="0">
                              <a:latin typeface="Cambria Math" panose="02040503050406030204" pitchFamily="18" charset="0"/>
                            </a:rPr>
                            <m:t>, </m:t>
                          </m:r>
                          <m:r>
                            <a:rPr lang="en-CA" sz="2800" b="1" i="1" smtClean="0">
                              <a:solidFill>
                                <a:srgbClr val="FF0000"/>
                              </a:solidFill>
                              <a:latin typeface="Cambria Math" panose="02040503050406030204" pitchFamily="18" charset="0"/>
                            </a:rPr>
                            <m:t>𝒔</m:t>
                          </m:r>
                        </m:e>
                      </m:d>
                      <m:r>
                        <a:rPr lang="en-CA" sz="2800">
                          <a:latin typeface="Cambria Math" panose="02040503050406030204" pitchFamily="18" charset="0"/>
                        </a:rPr>
                        <m:t>≈</m:t>
                      </m:r>
                      <m:r>
                        <a:rPr lang="en-CA" sz="2800" i="1">
                          <a:latin typeface="Cambria Math" panose="02040503050406030204" pitchFamily="18" charset="0"/>
                        </a:rPr>
                        <m:t>𝑃</m:t>
                      </m:r>
                      <m:d>
                        <m:dPr>
                          <m:ctrlPr>
                            <a:rPr lang="en-CA" sz="2800" i="1">
                              <a:latin typeface="Cambria Math" panose="02040503050406030204" pitchFamily="18" charset="0"/>
                            </a:rPr>
                          </m:ctrlPr>
                        </m:dPr>
                        <m:e>
                          <m:sSubSup>
                            <m:sSubSupPr>
                              <m:ctrlPr>
                                <a:rPr lang="en-CA" sz="2800" b="1" i="1" smtClean="0">
                                  <a:latin typeface="Cambria Math" panose="02040503050406030204" pitchFamily="18" charset="0"/>
                                </a:rPr>
                              </m:ctrlPr>
                            </m:sSubSupPr>
                            <m:e>
                              <m:r>
                                <a:rPr lang="en-CA" sz="2800" b="1" i="1" smtClean="0">
                                  <a:latin typeface="Cambria Math" panose="02040503050406030204" pitchFamily="18" charset="0"/>
                                </a:rPr>
                                <m:t>𝒚</m:t>
                              </m:r>
                            </m:e>
                            <m:sub>
                              <m:r>
                                <a:rPr lang="en-CA" sz="2800" b="0" i="1" smtClean="0">
                                  <a:solidFill>
                                    <a:schemeClr val="tx1"/>
                                  </a:solidFill>
                                  <a:latin typeface="Cambria Math" panose="02040503050406030204" pitchFamily="18" charset="0"/>
                                </a:rPr>
                                <m:t>𝑡</m:t>
                              </m:r>
                            </m:sub>
                            <m:sup>
                              <m:r>
                                <a:rPr lang="en-CA" sz="2800" b="0" i="1" smtClean="0">
                                  <a:solidFill>
                                    <a:srgbClr val="FF0000"/>
                                  </a:solidFill>
                                  <a:latin typeface="Cambria Math" panose="02040503050406030204" pitchFamily="18" charset="0"/>
                                </a:rPr>
                                <m:t>𝑠</m:t>
                              </m:r>
                            </m:sup>
                          </m:sSubSup>
                        </m:e>
                      </m:d>
                    </m:oMath>
                  </m:oMathPara>
                </a14:m>
                <a:endParaRPr lang="en-CA" sz="2800" dirty="0"/>
              </a:p>
              <a:p>
                <a:pPr marL="0" indent="0" algn="ctr">
                  <a:buNone/>
                </a:pPr>
                <a:endParaRPr lang="en-CA" sz="5400" dirty="0"/>
              </a:p>
              <a:p>
                <a:pPr marL="0" indent="0">
                  <a:buNone/>
                </a:pPr>
                <a:r>
                  <a:rPr lang="en-CA" sz="2400" dirty="0"/>
                  <a:t>Decision function </a:t>
                </a:r>
                <a14:m>
                  <m:oMath xmlns:m="http://schemas.openxmlformats.org/officeDocument/2006/math">
                    <m:r>
                      <a:rPr lang="en-CA" sz="2400" i="1" smtClean="0">
                        <a:effectLst/>
                        <a:latin typeface="Cambria Math" panose="02040503050406030204" pitchFamily="18" charset="0"/>
                        <a:ea typeface="Calibri" panose="020F0502020204030204" pitchFamily="34" charset="0"/>
                        <a:cs typeface="Times New Roman" panose="02020603050405020304" pitchFamily="18" charset="0"/>
                      </a:rPr>
                      <m:t>𝜁</m:t>
                    </m:r>
                    <m:r>
                      <a:rPr lang="en-CA" sz="2400" i="1" smtClean="0">
                        <a:effectLst/>
                        <a:latin typeface="Cambria Math" panose="02040503050406030204" pitchFamily="18" charset="0"/>
                        <a:ea typeface="Calibri" panose="020F0502020204030204" pitchFamily="34" charset="0"/>
                        <a:cs typeface="Times New Roman" panose="02020603050405020304" pitchFamily="18" charset="0"/>
                      </a:rPr>
                      <m:t> </m:t>
                    </m:r>
                  </m:oMath>
                </a14:m>
                <a:r>
                  <a:rPr lang="en-CA" sz="2400" dirty="0"/>
                  <a:t>identifies optimal strategy</a:t>
                </a:r>
              </a:p>
              <a:p>
                <a:pPr marL="0" indent="0">
                  <a:buNone/>
                </a:pPr>
                <a:endParaRPr lang="en-CA" sz="3200" dirty="0"/>
              </a:p>
              <a:p>
                <a:pPr marL="914400" lvl="2" indent="0" algn="ctr">
                  <a:buNone/>
                </a:pPr>
                <a14:m>
                  <m:oMathPara xmlns:m="http://schemas.openxmlformats.org/officeDocument/2006/math">
                    <m:oMathParaPr>
                      <m:jc m:val="left"/>
                    </m:oMathParaPr>
                    <m:oMath xmlns:m="http://schemas.openxmlformats.org/officeDocument/2006/math">
                      <m:r>
                        <a:rPr lang="en-CA" sz="2800" i="1" smtClean="0">
                          <a:effectLst/>
                          <a:latin typeface="Cambria Math" panose="02040503050406030204" pitchFamily="18" charset="0"/>
                          <a:ea typeface="Calibri" panose="020F0502020204030204" pitchFamily="34" charset="0"/>
                          <a:cs typeface="Times New Roman" panose="02020603050405020304" pitchFamily="18" charset="0"/>
                        </a:rPr>
                        <m:t>𝜁</m:t>
                      </m:r>
                      <m:d>
                        <m:dPr>
                          <m:ctrlPr>
                            <a:rPr lang="en-CA" sz="2800" i="1">
                              <a:effectLst/>
                              <a:latin typeface="Cambria Math" panose="02040503050406030204" pitchFamily="18" charset="0"/>
                            </a:rPr>
                          </m:ctrlPr>
                        </m:dPr>
                        <m:e>
                          <m:r>
                            <a:rPr lang="en-CA" sz="2800" i="1">
                              <a:effectLst/>
                              <a:latin typeface="Cambria Math" panose="02040503050406030204" pitchFamily="18" charset="0"/>
                              <a:ea typeface="Calibri" panose="020F0502020204030204" pitchFamily="34" charset="0"/>
                              <a:cs typeface="Times New Roman" panose="02020603050405020304" pitchFamily="18" charset="0"/>
                            </a:rPr>
                            <m:t>𝑃</m:t>
                          </m:r>
                          <m:d>
                            <m:dPr>
                              <m:ctrlPr>
                                <a:rPr lang="en-CA" sz="2800" i="1">
                                  <a:effectLst/>
                                  <a:latin typeface="Cambria Math" panose="02040503050406030204" pitchFamily="18" charset="0"/>
                                </a:rPr>
                              </m:ctrlPr>
                            </m:dPr>
                            <m:e>
                              <m:sSubSup>
                                <m:sSubSupPr>
                                  <m:ctrlPr>
                                    <a:rPr lang="en-CA" sz="2800" i="1" smtClean="0">
                                      <a:effectLst/>
                                      <a:latin typeface="Cambria Math" panose="02040503050406030204" pitchFamily="18" charset="0"/>
                                    </a:rPr>
                                  </m:ctrlPr>
                                </m:sSubSupPr>
                                <m:e>
                                  <m:r>
                                    <a:rPr lang="en-CA" sz="2800" b="1" i="1" smtClean="0">
                                      <a:effectLst/>
                                      <a:latin typeface="Cambria Math" panose="02040503050406030204" pitchFamily="18" charset="0"/>
                                    </a:rPr>
                                    <m:t>𝒚</m:t>
                                  </m:r>
                                </m:e>
                                <m:sub>
                                  <m:r>
                                    <a:rPr lang="en-CA" sz="2800" b="0" i="1" smtClean="0">
                                      <a:effectLst/>
                                      <a:latin typeface="Cambria Math" panose="02040503050406030204" pitchFamily="18" charset="0"/>
                                    </a:rPr>
                                    <m:t>𝑡</m:t>
                                  </m:r>
                                </m:sub>
                                <m:sup>
                                  <m:r>
                                    <a:rPr lang="en-CA" sz="2800" b="0" i="1" smtClean="0">
                                      <a:solidFill>
                                        <a:srgbClr val="FF0000"/>
                                      </a:solidFill>
                                      <a:effectLst/>
                                      <a:latin typeface="Cambria Math" panose="02040503050406030204" pitchFamily="18" charset="0"/>
                                    </a:rPr>
                                    <m:t>𝑠</m:t>
                                  </m:r>
                                </m:sup>
                              </m:sSubSup>
                            </m:e>
                          </m:d>
                        </m:e>
                      </m:d>
                      <m:r>
                        <a:rPr lang="en-CA" sz="28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CA" sz="2800" i="1">
                              <a:latin typeface="Cambria Math" panose="02040503050406030204" pitchFamily="18" charset="0"/>
                            </a:rPr>
                          </m:ctrlPr>
                        </m:sSubPr>
                        <m:e>
                          <m:r>
                            <m:rPr>
                              <m:sty m:val="p"/>
                            </m:rPr>
                            <a:rPr lang="en-CA" sz="2800" b="0" i="0" smtClean="0">
                              <a:latin typeface="Cambria Math" panose="02040503050406030204" pitchFamily="18" charset="0"/>
                            </a:rPr>
                            <m:t>arg</m:t>
                          </m:r>
                          <m:r>
                            <m:rPr>
                              <m:sty m:val="p"/>
                            </m:rPr>
                            <a:rPr lang="en-CA" sz="2800">
                              <a:latin typeface="Cambria Math" panose="02040503050406030204" pitchFamily="18" charset="0"/>
                            </a:rPr>
                            <m:t>max</m:t>
                          </m:r>
                        </m:e>
                        <m:sub>
                          <m:r>
                            <a:rPr lang="en-CA" sz="2800" i="1">
                              <a:latin typeface="Cambria Math" panose="02040503050406030204" pitchFamily="18" charset="0"/>
                            </a:rPr>
                            <m:t>𝑡</m:t>
                          </m:r>
                          <m:r>
                            <a:rPr lang="en-CA" sz="2800">
                              <a:latin typeface="Cambria Math" panose="02040503050406030204" pitchFamily="18" charset="0"/>
                            </a:rPr>
                            <m:t>∈</m:t>
                          </m:r>
                          <m:r>
                            <a:rPr lang="en-CA" sz="2800" i="1">
                              <a:latin typeface="Cambria Math" panose="02040503050406030204" pitchFamily="18" charset="0"/>
                            </a:rPr>
                            <m:t>1</m:t>
                          </m:r>
                          <m:r>
                            <a:rPr lang="en-CA" sz="2800">
                              <a:latin typeface="Cambria Math" panose="02040503050406030204" pitchFamily="18" charset="0"/>
                            </a:rPr>
                            <m:t>,⋯,</m:t>
                          </m:r>
                          <m:r>
                            <a:rPr lang="en-CA" sz="2800" i="1">
                              <a:latin typeface="Cambria Math" panose="02040503050406030204" pitchFamily="18" charset="0"/>
                            </a:rPr>
                            <m:t>𝑇</m:t>
                          </m:r>
                        </m:sub>
                      </m:sSub>
                      <m:sSub>
                        <m:sSubPr>
                          <m:ctrlPr>
                            <a:rPr lang="en-CA" sz="2800" i="1">
                              <a:latin typeface="Cambria Math" panose="02040503050406030204" pitchFamily="18" charset="0"/>
                            </a:rPr>
                          </m:ctrlPr>
                        </m:sSubPr>
                        <m:e>
                          <m:r>
                            <m:rPr>
                              <m:sty m:val="p"/>
                            </m:rPr>
                            <a:rPr lang="en-CA" sz="2800">
                              <a:latin typeface="Cambria Math" panose="02040503050406030204" pitchFamily="18" charset="0"/>
                            </a:rPr>
                            <m:t>min</m:t>
                          </m:r>
                        </m:e>
                        <m:sub>
                          <m:r>
                            <a:rPr lang="en-CA" sz="2800" i="1">
                              <a:latin typeface="Cambria Math" panose="02040503050406030204" pitchFamily="18" charset="0"/>
                            </a:rPr>
                            <m:t>𝑠</m:t>
                          </m:r>
                          <m:r>
                            <a:rPr lang="en-CA" sz="2800">
                              <a:latin typeface="Cambria Math" panose="02040503050406030204" pitchFamily="18" charset="0"/>
                            </a:rPr>
                            <m:t>∈</m:t>
                          </m:r>
                          <m:r>
                            <a:rPr lang="en-CA" sz="2800" i="1">
                              <a:latin typeface="Cambria Math" panose="02040503050406030204" pitchFamily="18" charset="0"/>
                            </a:rPr>
                            <m:t>1</m:t>
                          </m:r>
                          <m:r>
                            <a:rPr lang="en-CA" sz="2800">
                              <a:latin typeface="Cambria Math" panose="02040503050406030204" pitchFamily="18" charset="0"/>
                            </a:rPr>
                            <m:t>,⋯,</m:t>
                          </m:r>
                          <m:r>
                            <a:rPr lang="en-CA" sz="2800" i="1">
                              <a:latin typeface="Cambria Math" panose="02040503050406030204" pitchFamily="18" charset="0"/>
                            </a:rPr>
                            <m:t>𝑆</m:t>
                          </m:r>
                        </m:sub>
                      </m:sSub>
                      <m:r>
                        <a:rPr lang="en-CA" sz="2800" i="1">
                          <a:latin typeface="Cambria Math" panose="02040503050406030204" pitchFamily="18" charset="0"/>
                        </a:rPr>
                        <m:t>𝔼</m:t>
                      </m:r>
                      <m:d>
                        <m:dPr>
                          <m:begChr m:val="["/>
                          <m:endChr m:val="]"/>
                          <m:ctrlPr>
                            <a:rPr lang="en-CA" sz="2800" i="1">
                              <a:latin typeface="Cambria Math" panose="02040503050406030204" pitchFamily="18" charset="0"/>
                            </a:rPr>
                          </m:ctrlPr>
                        </m:dPr>
                        <m:e>
                          <m:r>
                            <a:rPr lang="en-CA" sz="2800" i="1">
                              <a:latin typeface="Cambria Math" panose="02040503050406030204" pitchFamily="18" charset="0"/>
                            </a:rPr>
                            <m:t>𝑘</m:t>
                          </m:r>
                          <m:sSubSup>
                            <m:sSubSupPr>
                              <m:ctrlPr>
                                <a:rPr lang="en-CA" sz="2800" i="1">
                                  <a:latin typeface="Cambria Math" panose="02040503050406030204" pitchFamily="18" charset="0"/>
                                </a:rPr>
                              </m:ctrlPr>
                            </m:sSubSupPr>
                            <m:e>
                              <m:r>
                                <a:rPr lang="en-CA" sz="2800" i="1">
                                  <a:latin typeface="Cambria Math" panose="02040503050406030204" pitchFamily="18" charset="0"/>
                                </a:rPr>
                                <m:t>𝑒</m:t>
                              </m:r>
                            </m:e>
                            <m:sub>
                              <m:r>
                                <a:rPr lang="en-CA" sz="2800" i="1">
                                  <a:latin typeface="Cambria Math" panose="02040503050406030204" pitchFamily="18" charset="0"/>
                                </a:rPr>
                                <m:t>𝑡</m:t>
                              </m:r>
                            </m:sub>
                            <m:sup>
                              <m:r>
                                <a:rPr lang="en-CA" sz="2800" i="1">
                                  <a:latin typeface="Cambria Math" panose="02040503050406030204" pitchFamily="18" charset="0"/>
                                </a:rPr>
                                <m:t>𝑠</m:t>
                              </m:r>
                            </m:sup>
                          </m:sSubSup>
                          <m:r>
                            <a:rPr lang="en-CA" sz="2800" i="1">
                              <a:latin typeface="Cambria Math" panose="02040503050406030204" pitchFamily="18" charset="0"/>
                            </a:rPr>
                            <m:t>−</m:t>
                          </m:r>
                          <m:sSubSup>
                            <m:sSubSupPr>
                              <m:ctrlPr>
                                <a:rPr lang="en-CA" sz="2800" i="1">
                                  <a:latin typeface="Cambria Math" panose="02040503050406030204" pitchFamily="18" charset="0"/>
                                </a:rPr>
                              </m:ctrlPr>
                            </m:sSubSupPr>
                            <m:e>
                              <m:r>
                                <a:rPr lang="en-CA" sz="2800" i="1">
                                  <a:latin typeface="Cambria Math" panose="02040503050406030204" pitchFamily="18" charset="0"/>
                                </a:rPr>
                                <m:t>𝑐</m:t>
                              </m:r>
                            </m:e>
                            <m:sub>
                              <m:r>
                                <a:rPr lang="en-CA" sz="2800" i="1">
                                  <a:latin typeface="Cambria Math" panose="02040503050406030204" pitchFamily="18" charset="0"/>
                                </a:rPr>
                                <m:t>𝑡</m:t>
                              </m:r>
                            </m:sub>
                            <m:sup>
                              <m:r>
                                <a:rPr lang="en-CA" sz="2800" i="1">
                                  <a:latin typeface="Cambria Math" panose="02040503050406030204" pitchFamily="18" charset="0"/>
                                </a:rPr>
                                <m:t>𝑠</m:t>
                              </m:r>
                            </m:sup>
                          </m:sSubSup>
                        </m:e>
                      </m:d>
                      <m:r>
                        <m:rPr>
                          <m:nor/>
                        </m:rPr>
                        <a:rPr lang="en-CA" sz="2800"/>
                        <m:t>)</m:t>
                      </m:r>
                    </m:oMath>
                  </m:oMathPara>
                </a14:m>
                <a:endParaRPr lang="en-CA" sz="2800" dirty="0"/>
              </a:p>
            </p:txBody>
          </p:sp>
        </mc:Choice>
        <mc:Fallback xmlns="">
          <p:sp>
            <p:nvSpPr>
              <p:cNvPr id="3" name="Content Placeholder 2">
                <a:extLst>
                  <a:ext uri="{FF2B5EF4-FFF2-40B4-BE49-F238E27FC236}">
                    <a16:creationId xmlns:a16="http://schemas.microsoft.com/office/drawing/2014/main" id="{CE942158-D840-0DFD-3F62-C836A4E2108F}"/>
                  </a:ext>
                </a:extLst>
              </p:cNvPr>
              <p:cNvSpPr>
                <a:spLocks noGrp="1" noRot="1" noChangeAspect="1" noMove="1" noResize="1" noEditPoints="1" noAdjustHandles="1" noChangeArrowheads="1" noChangeShapeType="1" noTextEdit="1"/>
              </p:cNvSpPr>
              <p:nvPr>
                <p:ph idx="1"/>
              </p:nvPr>
            </p:nvSpPr>
            <p:spPr>
              <a:xfrm>
                <a:off x="838200" y="1386114"/>
                <a:ext cx="10515600" cy="4444843"/>
              </a:xfrm>
              <a:blipFill>
                <a:blip r:embed="rId3"/>
                <a:stretch>
                  <a:fillRect l="-965" t="-1705"/>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6068B3F-A6B0-09BF-61F4-3FA4172BD07F}"/>
              </a:ext>
            </a:extLst>
          </p:cNvPr>
          <p:cNvSpPr/>
          <p:nvPr/>
        </p:nvSpPr>
        <p:spPr>
          <a:xfrm>
            <a:off x="1349840" y="1926768"/>
            <a:ext cx="1277259" cy="29754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rPr>
              <a:t>Parameters</a:t>
            </a:r>
          </a:p>
        </p:txBody>
      </p:sp>
      <p:sp>
        <p:nvSpPr>
          <p:cNvPr id="5" name="Rectangle 4">
            <a:extLst>
              <a:ext uri="{FF2B5EF4-FFF2-40B4-BE49-F238E27FC236}">
                <a16:creationId xmlns:a16="http://schemas.microsoft.com/office/drawing/2014/main" id="{159CC3D4-C859-9F66-235F-5A1381150866}"/>
              </a:ext>
            </a:extLst>
          </p:cNvPr>
          <p:cNvSpPr/>
          <p:nvPr/>
        </p:nvSpPr>
        <p:spPr>
          <a:xfrm>
            <a:off x="1371611" y="2968170"/>
            <a:ext cx="1429659" cy="537029"/>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rPr>
              <a:t>Data (sometimes)</a:t>
            </a:r>
          </a:p>
        </p:txBody>
      </p:sp>
      <p:sp>
        <p:nvSpPr>
          <p:cNvPr id="6" name="Rectangle 5">
            <a:extLst>
              <a:ext uri="{FF2B5EF4-FFF2-40B4-BE49-F238E27FC236}">
                <a16:creationId xmlns:a16="http://schemas.microsoft.com/office/drawing/2014/main" id="{8989F2F0-99A2-872C-9CF9-037ED54352EB}"/>
              </a:ext>
            </a:extLst>
          </p:cNvPr>
          <p:cNvSpPr/>
          <p:nvPr/>
        </p:nvSpPr>
        <p:spPr>
          <a:xfrm>
            <a:off x="2779502" y="1926767"/>
            <a:ext cx="965202" cy="29754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rPr>
              <a:t>Policies</a:t>
            </a:r>
          </a:p>
        </p:txBody>
      </p:sp>
      <p:sp>
        <p:nvSpPr>
          <p:cNvPr id="7" name="Rectangle 6">
            <a:extLst>
              <a:ext uri="{FF2B5EF4-FFF2-40B4-BE49-F238E27FC236}">
                <a16:creationId xmlns:a16="http://schemas.microsoft.com/office/drawing/2014/main" id="{1B1410CC-8696-D0F2-DE4B-660305456689}"/>
              </a:ext>
            </a:extLst>
          </p:cNvPr>
          <p:cNvSpPr/>
          <p:nvPr/>
        </p:nvSpPr>
        <p:spPr>
          <a:xfrm>
            <a:off x="3938753" y="2979056"/>
            <a:ext cx="1963066" cy="537029"/>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rPr>
              <a:t>Outcomes by policy </a:t>
            </a:r>
            <a:r>
              <a:rPr lang="en-US" dirty="0">
                <a:solidFill>
                  <a:srgbClr val="EC5A67"/>
                </a:solidFill>
              </a:rPr>
              <a:t>by subgroup</a:t>
            </a:r>
          </a:p>
        </p:txBody>
      </p:sp>
      <p:cxnSp>
        <p:nvCxnSpPr>
          <p:cNvPr id="9" name="Straight Arrow Connector 8">
            <a:extLst>
              <a:ext uri="{FF2B5EF4-FFF2-40B4-BE49-F238E27FC236}">
                <a16:creationId xmlns:a16="http://schemas.microsoft.com/office/drawing/2014/main" id="{BAF1591D-D1C7-8A3A-4AD4-E139B5CE4A87}"/>
              </a:ext>
            </a:extLst>
          </p:cNvPr>
          <p:cNvCxnSpPr>
            <a:cxnSpLocks/>
          </p:cNvCxnSpPr>
          <p:nvPr/>
        </p:nvCxnSpPr>
        <p:spPr>
          <a:xfrm flipH="1" flipV="1">
            <a:off x="2725069" y="2772228"/>
            <a:ext cx="1" cy="195942"/>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9E94CF3-C402-512B-80C0-91057CC6F66D}"/>
              </a:ext>
            </a:extLst>
          </p:cNvPr>
          <p:cNvCxnSpPr>
            <a:cxnSpLocks/>
          </p:cNvCxnSpPr>
          <p:nvPr/>
        </p:nvCxnSpPr>
        <p:spPr>
          <a:xfrm flipH="1" flipV="1">
            <a:off x="4597410" y="2793229"/>
            <a:ext cx="1" cy="195942"/>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A3BF0DE-F5BC-EEE5-8E73-0F7116E6D595}"/>
              </a:ext>
            </a:extLst>
          </p:cNvPr>
          <p:cNvCxnSpPr>
            <a:cxnSpLocks/>
          </p:cNvCxnSpPr>
          <p:nvPr/>
        </p:nvCxnSpPr>
        <p:spPr>
          <a:xfrm>
            <a:off x="2420270" y="2223535"/>
            <a:ext cx="0" cy="19440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437DE82-7C49-CD1A-3F47-DD5F9343F66D}"/>
              </a:ext>
            </a:extLst>
          </p:cNvPr>
          <p:cNvCxnSpPr>
            <a:cxnSpLocks/>
          </p:cNvCxnSpPr>
          <p:nvPr/>
        </p:nvCxnSpPr>
        <p:spPr>
          <a:xfrm>
            <a:off x="3058899" y="2223535"/>
            <a:ext cx="0" cy="19440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0612FD42-79B9-9E78-6022-D43920AED6DA}"/>
              </a:ext>
            </a:extLst>
          </p:cNvPr>
          <p:cNvSpPr/>
          <p:nvPr/>
        </p:nvSpPr>
        <p:spPr>
          <a:xfrm>
            <a:off x="3519715" y="5307670"/>
            <a:ext cx="2946400" cy="537029"/>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rPr>
              <a:t>Maximize net monetary benefit </a:t>
            </a:r>
            <a:r>
              <a:rPr lang="en-US" dirty="0">
                <a:solidFill>
                  <a:srgbClr val="EC5A67"/>
                </a:solidFill>
              </a:rPr>
              <a:t>in worse-off subgroup</a:t>
            </a:r>
          </a:p>
        </p:txBody>
      </p:sp>
      <p:cxnSp>
        <p:nvCxnSpPr>
          <p:cNvPr id="20" name="Straight Arrow Connector 19">
            <a:extLst>
              <a:ext uri="{FF2B5EF4-FFF2-40B4-BE49-F238E27FC236}">
                <a16:creationId xmlns:a16="http://schemas.microsoft.com/office/drawing/2014/main" id="{C16C4AFF-2A33-388B-58A2-7E35AD21DDC5}"/>
              </a:ext>
            </a:extLst>
          </p:cNvPr>
          <p:cNvCxnSpPr>
            <a:cxnSpLocks/>
          </p:cNvCxnSpPr>
          <p:nvPr/>
        </p:nvCxnSpPr>
        <p:spPr>
          <a:xfrm flipH="1" flipV="1">
            <a:off x="4051290" y="5111728"/>
            <a:ext cx="1" cy="195942"/>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81E24B-281E-7970-6866-9425F6EF920F}"/>
              </a:ext>
            </a:extLst>
          </p:cNvPr>
          <p:cNvSpPr/>
          <p:nvPr/>
        </p:nvSpPr>
        <p:spPr>
          <a:xfrm>
            <a:off x="2911926" y="2977511"/>
            <a:ext cx="841837" cy="533401"/>
          </a:xfrm>
          <a:prstGeom prst="rect">
            <a:avLst/>
          </a:prstGeom>
          <a:solidFill>
            <a:schemeClr val="bg1"/>
          </a:solidFill>
          <a:ln>
            <a:solidFill>
              <a:srgbClr val="EC5A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5A67"/>
                </a:solidFill>
              </a:rPr>
              <a:t>Sub-groups</a:t>
            </a:r>
          </a:p>
        </p:txBody>
      </p:sp>
      <p:cxnSp>
        <p:nvCxnSpPr>
          <p:cNvPr id="10" name="Straight Arrow Connector 9">
            <a:extLst>
              <a:ext uri="{FF2B5EF4-FFF2-40B4-BE49-F238E27FC236}">
                <a16:creationId xmlns:a16="http://schemas.microsoft.com/office/drawing/2014/main" id="{3069C930-07F0-D797-5795-E11975088951}"/>
              </a:ext>
            </a:extLst>
          </p:cNvPr>
          <p:cNvCxnSpPr>
            <a:cxnSpLocks/>
          </p:cNvCxnSpPr>
          <p:nvPr/>
        </p:nvCxnSpPr>
        <p:spPr>
          <a:xfrm flipH="1" flipV="1">
            <a:off x="3332844" y="2781569"/>
            <a:ext cx="1" cy="195942"/>
          </a:xfrm>
          <a:prstGeom prst="straightConnector1">
            <a:avLst/>
          </a:prstGeom>
          <a:ln w="38100">
            <a:solidFill>
              <a:srgbClr val="EC5A67"/>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F84021E-016E-481A-77C6-8ED6E1042B55}"/>
              </a:ext>
            </a:extLst>
          </p:cNvPr>
          <p:cNvSpPr/>
          <p:nvPr/>
        </p:nvSpPr>
        <p:spPr>
          <a:xfrm>
            <a:off x="9507296" y="4494870"/>
            <a:ext cx="1578465" cy="812800"/>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ED1C31"/>
                </a:solidFill>
              </a:rPr>
              <a:t>Substantial progress 🙂</a:t>
            </a:r>
          </a:p>
        </p:txBody>
      </p:sp>
      <p:sp>
        <p:nvSpPr>
          <p:cNvPr id="23" name="Rectangle 22">
            <a:extLst>
              <a:ext uri="{FF2B5EF4-FFF2-40B4-BE49-F238E27FC236}">
                <a16:creationId xmlns:a16="http://schemas.microsoft.com/office/drawing/2014/main" id="{9CB32360-49FC-6297-C21A-5B293C2A490E}"/>
              </a:ext>
            </a:extLst>
          </p:cNvPr>
          <p:cNvSpPr/>
          <p:nvPr/>
        </p:nvSpPr>
        <p:spPr>
          <a:xfrm>
            <a:off x="6291973" y="2179093"/>
            <a:ext cx="4453214" cy="1204952"/>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ED1C31"/>
                </a:solidFill>
              </a:rPr>
              <a:t>Still hard ☹️</a:t>
            </a:r>
            <a:endParaRPr lang="en-US" sz="2000" dirty="0">
              <a:solidFill>
                <a:srgbClr val="ED1C31"/>
              </a:solidFill>
            </a:endParaRPr>
          </a:p>
          <a:p>
            <a:r>
              <a:rPr lang="en-US" sz="2000" dirty="0">
                <a:solidFill>
                  <a:srgbClr val="ED1C31"/>
                </a:solidFill>
              </a:rPr>
              <a:t>State space explosion</a:t>
            </a:r>
          </a:p>
          <a:p>
            <a:r>
              <a:rPr lang="en-US" sz="2000" dirty="0">
                <a:solidFill>
                  <a:srgbClr val="ED1C31"/>
                </a:solidFill>
              </a:rPr>
              <a:t>Parameter estimation challenges</a:t>
            </a:r>
          </a:p>
        </p:txBody>
      </p:sp>
    </p:spTree>
    <p:extLst>
      <p:ext uri="{BB962C8B-B14F-4D97-AF65-F5344CB8AC3E}">
        <p14:creationId xmlns:p14="http://schemas.microsoft.com/office/powerpoint/2010/main" val="718331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2ADAA35-4B5F-65FD-8A43-F74DE6843ED1}"/>
              </a:ext>
            </a:extLst>
          </p:cNvPr>
          <p:cNvPicPr>
            <a:picLocks noGrp="1" noChangeAspect="1"/>
          </p:cNvPicPr>
          <p:nvPr>
            <p:ph idx="1"/>
          </p:nvPr>
        </p:nvPicPr>
        <p:blipFill>
          <a:blip r:embed="rId2"/>
          <a:stretch>
            <a:fillRect/>
          </a:stretch>
        </p:blipFill>
        <p:spPr>
          <a:xfrm>
            <a:off x="1252527" y="218726"/>
            <a:ext cx="9686945" cy="2884827"/>
          </a:xfrm>
          <a:prstGeom prst="rect">
            <a:avLst/>
          </a:prstGeom>
          <a:ln w="38100">
            <a:solidFill>
              <a:schemeClr val="tx1">
                <a:lumMod val="50000"/>
                <a:lumOff val="50000"/>
              </a:schemeClr>
            </a:solidFill>
          </a:ln>
        </p:spPr>
      </p:pic>
      <p:sp>
        <p:nvSpPr>
          <p:cNvPr id="5" name="TextBox 4">
            <a:extLst>
              <a:ext uri="{FF2B5EF4-FFF2-40B4-BE49-F238E27FC236}">
                <a16:creationId xmlns:a16="http://schemas.microsoft.com/office/drawing/2014/main" id="{321E196B-58B5-2D2F-27B7-63022870E7DD}"/>
              </a:ext>
            </a:extLst>
          </p:cNvPr>
          <p:cNvSpPr txBox="1"/>
          <p:nvPr/>
        </p:nvSpPr>
        <p:spPr>
          <a:xfrm>
            <a:off x="427383" y="3312672"/>
            <a:ext cx="6410739" cy="1938992"/>
          </a:xfrm>
          <a:prstGeom prst="rect">
            <a:avLst/>
          </a:prstGeom>
          <a:noFill/>
        </p:spPr>
        <p:txBody>
          <a:bodyPr wrap="square" rtlCol="0">
            <a:spAutoFit/>
          </a:bodyPr>
          <a:lstStyle/>
          <a:p>
            <a:r>
              <a:rPr lang="en-US" sz="2400" b="1" dirty="0"/>
              <a:t>Equity-informative decision analytic frameworks</a:t>
            </a:r>
          </a:p>
          <a:p>
            <a:pPr marL="285750" indent="-285750">
              <a:buFont typeface="Arial" panose="020B0604020202020204" pitchFamily="34" charset="0"/>
              <a:buChar char="•"/>
            </a:pPr>
            <a:r>
              <a:rPr lang="en-US" sz="2400" dirty="0"/>
              <a:t>Distributional cost-effectiveness</a:t>
            </a:r>
          </a:p>
          <a:p>
            <a:pPr marL="285750" indent="-285750">
              <a:buFont typeface="Arial" panose="020B0604020202020204" pitchFamily="34" charset="0"/>
              <a:buChar char="•"/>
            </a:pPr>
            <a:r>
              <a:rPr lang="en-US" sz="2400" dirty="0"/>
              <a:t>Extended cost-effectiveness</a:t>
            </a:r>
          </a:p>
          <a:p>
            <a:pPr marL="285750" indent="-285750">
              <a:buFont typeface="Arial" panose="020B0604020202020204" pitchFamily="34" charset="0"/>
              <a:buChar char="•"/>
            </a:pPr>
            <a:r>
              <a:rPr lang="en-US" sz="2400" dirty="0"/>
              <a:t>Multi-criterion decision analysis</a:t>
            </a:r>
          </a:p>
          <a:p>
            <a:pPr marL="285750" indent="-285750">
              <a:buFont typeface="Arial" panose="020B0604020202020204" pitchFamily="34" charset="0"/>
              <a:buChar char="•"/>
            </a:pPr>
            <a:r>
              <a:rPr lang="en-US" sz="2400" dirty="0"/>
              <a:t>Ex poste equity weighting </a:t>
            </a:r>
          </a:p>
        </p:txBody>
      </p:sp>
      <p:sp>
        <p:nvSpPr>
          <p:cNvPr id="6" name="TextBox 5">
            <a:extLst>
              <a:ext uri="{FF2B5EF4-FFF2-40B4-BE49-F238E27FC236}">
                <a16:creationId xmlns:a16="http://schemas.microsoft.com/office/drawing/2014/main" id="{53E226C2-F33A-5FC9-EE8C-5072D3C441E7}"/>
              </a:ext>
            </a:extLst>
          </p:cNvPr>
          <p:cNvSpPr txBox="1"/>
          <p:nvPr/>
        </p:nvSpPr>
        <p:spPr>
          <a:xfrm>
            <a:off x="7036905" y="3328255"/>
            <a:ext cx="4316896" cy="1938992"/>
          </a:xfrm>
          <a:prstGeom prst="rect">
            <a:avLst/>
          </a:prstGeom>
          <a:noFill/>
        </p:spPr>
        <p:txBody>
          <a:bodyPr wrap="square" rtlCol="0">
            <a:spAutoFit/>
          </a:bodyPr>
          <a:lstStyle/>
          <a:p>
            <a:r>
              <a:rPr lang="en-US" sz="2400" b="1" dirty="0"/>
              <a:t>Alternatives to quality-adjusted life year</a:t>
            </a:r>
          </a:p>
          <a:p>
            <a:pPr marL="285750" indent="-285750">
              <a:buFont typeface="Arial" panose="020B0604020202020204" pitchFamily="34" charset="0"/>
              <a:buChar char="•"/>
            </a:pPr>
            <a:r>
              <a:rPr lang="en-US" sz="2400" dirty="0"/>
              <a:t>Equal value of life years gained</a:t>
            </a:r>
          </a:p>
          <a:p>
            <a:pPr marL="285750" indent="-285750">
              <a:buFont typeface="Arial" panose="020B0604020202020204" pitchFamily="34" charset="0"/>
              <a:buChar char="•"/>
            </a:pPr>
            <a:r>
              <a:rPr lang="en-US" sz="2400" dirty="0"/>
              <a:t>Health years in total</a:t>
            </a:r>
          </a:p>
          <a:p>
            <a:pPr marL="742950" lvl="1" indent="-285750">
              <a:buFont typeface="Arial" panose="020B0604020202020204" pitchFamily="34" charset="0"/>
              <a:buChar char="•"/>
            </a:pPr>
            <a:endParaRPr lang="en-US" sz="2400" dirty="0"/>
          </a:p>
        </p:txBody>
      </p:sp>
      <p:sp>
        <p:nvSpPr>
          <p:cNvPr id="7" name="TextBox 6">
            <a:extLst>
              <a:ext uri="{FF2B5EF4-FFF2-40B4-BE49-F238E27FC236}">
                <a16:creationId xmlns:a16="http://schemas.microsoft.com/office/drawing/2014/main" id="{F6F2FE1E-11D1-84D0-86AE-592B45E7200B}"/>
              </a:ext>
            </a:extLst>
          </p:cNvPr>
          <p:cNvSpPr txBox="1"/>
          <p:nvPr/>
        </p:nvSpPr>
        <p:spPr>
          <a:xfrm>
            <a:off x="-1" y="5365489"/>
            <a:ext cx="12192000" cy="523220"/>
          </a:xfrm>
          <a:prstGeom prst="rect">
            <a:avLst/>
          </a:prstGeom>
          <a:noFill/>
        </p:spPr>
        <p:txBody>
          <a:bodyPr wrap="square" rtlCol="0">
            <a:spAutoFit/>
          </a:bodyPr>
          <a:lstStyle/>
          <a:p>
            <a:pPr algn="ctr"/>
            <a:r>
              <a:rPr lang="en-US" sz="2800" dirty="0">
                <a:solidFill>
                  <a:srgbClr val="FF0000"/>
                </a:solidFill>
              </a:rPr>
              <a:t>⚠️ Presuppose subgroup heterogeneity in outcomes accurately estimated ⚠️</a:t>
            </a:r>
          </a:p>
        </p:txBody>
      </p:sp>
    </p:spTree>
    <p:extLst>
      <p:ext uri="{BB962C8B-B14F-4D97-AF65-F5344CB8AC3E}">
        <p14:creationId xmlns:p14="http://schemas.microsoft.com/office/powerpoint/2010/main" val="3671019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C6F56-BBF7-49F8-0134-F3E80E7DED61}"/>
              </a:ext>
            </a:extLst>
          </p:cNvPr>
          <p:cNvSpPr>
            <a:spLocks noGrp="1"/>
          </p:cNvSpPr>
          <p:nvPr>
            <p:ph type="title"/>
          </p:nvPr>
        </p:nvSpPr>
        <p:spPr>
          <a:xfrm>
            <a:off x="162046" y="280413"/>
            <a:ext cx="8591981" cy="1862396"/>
          </a:xfrm>
        </p:spPr>
        <p:txBody>
          <a:bodyPr>
            <a:normAutofit/>
          </a:bodyPr>
          <a:lstStyle/>
          <a:p>
            <a:r>
              <a:rPr lang="en-US" sz="4300" dirty="0"/>
              <a:t>Naloxone reverses overdose (OD)</a:t>
            </a:r>
          </a:p>
        </p:txBody>
      </p:sp>
      <p:sp>
        <p:nvSpPr>
          <p:cNvPr id="3" name="Content Placeholder 2">
            <a:extLst>
              <a:ext uri="{FF2B5EF4-FFF2-40B4-BE49-F238E27FC236}">
                <a16:creationId xmlns:a16="http://schemas.microsoft.com/office/drawing/2014/main" id="{07C8DE70-0703-9C81-EFAF-A831D0EEEEA4}"/>
              </a:ext>
            </a:extLst>
          </p:cNvPr>
          <p:cNvSpPr>
            <a:spLocks noGrp="1"/>
          </p:cNvSpPr>
          <p:nvPr>
            <p:ph idx="1"/>
          </p:nvPr>
        </p:nvSpPr>
        <p:spPr>
          <a:xfrm>
            <a:off x="486229" y="2085277"/>
            <a:ext cx="7731218" cy="3859609"/>
          </a:xfrm>
        </p:spPr>
        <p:txBody>
          <a:bodyPr>
            <a:normAutofit/>
          </a:bodyPr>
          <a:lstStyle/>
          <a:p>
            <a:r>
              <a:rPr lang="en-US" dirty="0"/>
              <a:t>Take-home naloxone (THN) reverses </a:t>
            </a:r>
            <a:r>
              <a:rPr lang="en-US" b="1" dirty="0"/>
              <a:t>witnessed</a:t>
            </a:r>
            <a:r>
              <a:rPr lang="en-US" dirty="0"/>
              <a:t> and </a:t>
            </a:r>
            <a:r>
              <a:rPr lang="en-US" b="1" dirty="0"/>
              <a:t>recognized</a:t>
            </a:r>
            <a:r>
              <a:rPr lang="en-US" i="1" dirty="0"/>
              <a:t> </a:t>
            </a:r>
            <a:r>
              <a:rPr lang="en-US" dirty="0"/>
              <a:t>opioid overdoses</a:t>
            </a:r>
          </a:p>
          <a:p>
            <a:endParaRPr lang="en-US" sz="500" dirty="0"/>
          </a:p>
          <a:p>
            <a:r>
              <a:rPr lang="en-US" dirty="0"/>
              <a:t>Cost-saving for people using illicit opioids</a:t>
            </a:r>
          </a:p>
          <a:p>
            <a:endParaRPr lang="en-US" sz="500" dirty="0"/>
          </a:p>
          <a:p>
            <a:r>
              <a:rPr lang="en-US" dirty="0"/>
              <a:t>Co-prescribing with prescription opioids recommended by CDC and in several US states for those at “</a:t>
            </a:r>
            <a:r>
              <a:rPr lang="en-US" b="1" dirty="0"/>
              <a:t>high OD risk</a:t>
            </a:r>
            <a:r>
              <a:rPr lang="en-US" dirty="0"/>
              <a:t>”</a:t>
            </a:r>
          </a:p>
          <a:p>
            <a:pPr lvl="1"/>
            <a:r>
              <a:rPr lang="en-US" dirty="0"/>
              <a:t>Who is high risk? </a:t>
            </a:r>
            <a:r>
              <a:rPr lang="en-US" b="1" dirty="0"/>
              <a:t>Inconsistent definitions</a:t>
            </a:r>
          </a:p>
        </p:txBody>
      </p:sp>
      <p:sp>
        <p:nvSpPr>
          <p:cNvPr id="6" name="Slide Number Placeholder 5">
            <a:extLst>
              <a:ext uri="{FF2B5EF4-FFF2-40B4-BE49-F238E27FC236}">
                <a16:creationId xmlns:a16="http://schemas.microsoft.com/office/drawing/2014/main" id="{ABC99E9E-4FFE-8E04-22FF-CD257A2A17CD}"/>
              </a:ext>
            </a:extLst>
          </p:cNvPr>
          <p:cNvSpPr>
            <a:spLocks noGrp="1"/>
          </p:cNvSpPr>
          <p:nvPr>
            <p:ph type="sldNum" sz="quarter" idx="12"/>
          </p:nvPr>
        </p:nvSpPr>
        <p:spPr/>
        <p:txBody>
          <a:bodyPr/>
          <a:lstStyle/>
          <a:p>
            <a:fld id="{D63B8D7F-266E-41A3-B950-9989D28316EA}" type="slidenum">
              <a:rPr lang="en-CA" smtClean="0"/>
              <a:pPr/>
              <a:t>7</a:t>
            </a:fld>
            <a:endParaRPr lang="en-CA" dirty="0"/>
          </a:p>
        </p:txBody>
      </p:sp>
      <p:pic>
        <p:nvPicPr>
          <p:cNvPr id="4" name="Picture 2" descr="Narcan: It Saves Lives. Does It Enable Addicts? | The Marshall Project">
            <a:extLst>
              <a:ext uri="{FF2B5EF4-FFF2-40B4-BE49-F238E27FC236}">
                <a16:creationId xmlns:a16="http://schemas.microsoft.com/office/drawing/2014/main" id="{588A68F0-6271-0BBB-1C76-974E6E3BE1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5700" y="616859"/>
            <a:ext cx="2930071" cy="19533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Boys and Girls Clubs across Canada getting free supply of Narcan |  Globalnews.ca">
            <a:extLst>
              <a:ext uri="{FF2B5EF4-FFF2-40B4-BE49-F238E27FC236}">
                <a16:creationId xmlns:a16="http://schemas.microsoft.com/office/drawing/2014/main" id="{1A2490D0-1F66-6BD8-2D6E-80A7B1EE196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587" t="3035" r="13969" b="13036"/>
          <a:stretch/>
        </p:blipFill>
        <p:spPr bwMode="auto">
          <a:xfrm>
            <a:off x="8764863" y="3002435"/>
            <a:ext cx="2951743" cy="277834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C5C4D33-32D0-AE3F-9425-5300EAD98033}"/>
              </a:ext>
            </a:extLst>
          </p:cNvPr>
          <p:cNvSpPr txBox="1"/>
          <p:nvPr/>
        </p:nvSpPr>
        <p:spPr>
          <a:xfrm>
            <a:off x="8754027" y="2498449"/>
            <a:ext cx="2344057" cy="276999"/>
          </a:xfrm>
          <a:prstGeom prst="rect">
            <a:avLst/>
          </a:prstGeom>
          <a:noFill/>
        </p:spPr>
        <p:txBody>
          <a:bodyPr wrap="square" rtlCol="0">
            <a:spAutoFit/>
          </a:bodyPr>
          <a:lstStyle/>
          <a:p>
            <a:r>
              <a:rPr lang="en-CA" sz="1200" b="0" i="0" cap="all" dirty="0">
                <a:solidFill>
                  <a:srgbClr val="111111"/>
                </a:solidFill>
                <a:effectLst/>
                <a:latin typeface="PressuraLight"/>
              </a:rPr>
              <a:t>ANDREW BURTON/GETTY IMAGES</a:t>
            </a:r>
            <a:endParaRPr lang="en-US" sz="1200" dirty="0"/>
          </a:p>
        </p:txBody>
      </p:sp>
      <p:sp>
        <p:nvSpPr>
          <p:cNvPr id="9" name="TextBox 8">
            <a:extLst>
              <a:ext uri="{FF2B5EF4-FFF2-40B4-BE49-F238E27FC236}">
                <a16:creationId xmlns:a16="http://schemas.microsoft.com/office/drawing/2014/main" id="{FDFBA31D-B92A-7860-CC19-1C45D51A57A5}"/>
              </a:ext>
            </a:extLst>
          </p:cNvPr>
          <p:cNvSpPr txBox="1"/>
          <p:nvPr/>
        </p:nvSpPr>
        <p:spPr>
          <a:xfrm>
            <a:off x="8764863" y="5731995"/>
            <a:ext cx="2951743" cy="276999"/>
          </a:xfrm>
          <a:prstGeom prst="rect">
            <a:avLst/>
          </a:prstGeom>
          <a:noFill/>
        </p:spPr>
        <p:txBody>
          <a:bodyPr wrap="square" rtlCol="0">
            <a:spAutoFit/>
          </a:bodyPr>
          <a:lstStyle/>
          <a:p>
            <a:r>
              <a:rPr lang="en-CA" sz="1200" b="0" i="0" cap="all" dirty="0">
                <a:solidFill>
                  <a:srgbClr val="111111"/>
                </a:solidFill>
                <a:effectLst/>
                <a:latin typeface="PressuraLight"/>
              </a:rPr>
              <a:t>THE CANADIAN PRESS/AP-Matt Rourke</a:t>
            </a:r>
            <a:endParaRPr lang="en-US" sz="1200" dirty="0"/>
          </a:p>
        </p:txBody>
      </p:sp>
      <p:sp>
        <p:nvSpPr>
          <p:cNvPr id="7" name="TextBox 6">
            <a:extLst>
              <a:ext uri="{FF2B5EF4-FFF2-40B4-BE49-F238E27FC236}">
                <a16:creationId xmlns:a16="http://schemas.microsoft.com/office/drawing/2014/main" id="{3C1C023D-AAFD-40FB-B59A-84B7D3AFE562}"/>
              </a:ext>
            </a:extLst>
          </p:cNvPr>
          <p:cNvSpPr txBox="1"/>
          <p:nvPr/>
        </p:nvSpPr>
        <p:spPr>
          <a:xfrm>
            <a:off x="6765541" y="6289167"/>
            <a:ext cx="4328932" cy="369332"/>
          </a:xfrm>
          <a:prstGeom prst="rect">
            <a:avLst/>
          </a:prstGeom>
          <a:noFill/>
        </p:spPr>
        <p:txBody>
          <a:bodyPr wrap="square" rtlCol="0">
            <a:spAutoFit/>
          </a:bodyPr>
          <a:lstStyle/>
          <a:p>
            <a:r>
              <a:rPr lang="en-US" b="1" dirty="0">
                <a:solidFill>
                  <a:schemeClr val="bg1"/>
                </a:solidFill>
              </a:rPr>
              <a:t>OD: overdose, THN: take-home naloxone</a:t>
            </a:r>
          </a:p>
        </p:txBody>
      </p:sp>
    </p:spTree>
    <p:extLst>
      <p:ext uri="{BB962C8B-B14F-4D97-AF65-F5344CB8AC3E}">
        <p14:creationId xmlns:p14="http://schemas.microsoft.com/office/powerpoint/2010/main" val="4125306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43989D-FF5E-5339-21EF-DE112F4C989D}"/>
              </a:ext>
            </a:extLst>
          </p:cNvPr>
          <p:cNvPicPr>
            <a:picLocks noChangeAspect="1"/>
          </p:cNvPicPr>
          <p:nvPr/>
        </p:nvPicPr>
        <p:blipFill rotWithShape="1">
          <a:blip r:embed="rId2"/>
          <a:srcRect b="38341"/>
          <a:stretch/>
        </p:blipFill>
        <p:spPr>
          <a:xfrm>
            <a:off x="189932" y="169099"/>
            <a:ext cx="7772400" cy="1953221"/>
          </a:xfrm>
          <a:prstGeom prst="rect">
            <a:avLst/>
          </a:prstGeom>
          <a:ln w="28575">
            <a:solidFill>
              <a:schemeClr val="tx1"/>
            </a:solidFill>
          </a:ln>
        </p:spPr>
      </p:pic>
      <p:pic>
        <p:nvPicPr>
          <p:cNvPr id="7" name="Picture 6">
            <a:extLst>
              <a:ext uri="{FF2B5EF4-FFF2-40B4-BE49-F238E27FC236}">
                <a16:creationId xmlns:a16="http://schemas.microsoft.com/office/drawing/2014/main" id="{F23EBA7D-7918-4F40-1DB4-22794D6A89D6}"/>
              </a:ext>
            </a:extLst>
          </p:cNvPr>
          <p:cNvPicPr>
            <a:picLocks noChangeAspect="1"/>
          </p:cNvPicPr>
          <p:nvPr/>
        </p:nvPicPr>
        <p:blipFill rotWithShape="1">
          <a:blip r:embed="rId3"/>
          <a:srcRect b="25445"/>
          <a:stretch/>
        </p:blipFill>
        <p:spPr>
          <a:xfrm>
            <a:off x="1732129" y="2122320"/>
            <a:ext cx="7772400" cy="3167778"/>
          </a:xfrm>
          <a:prstGeom prst="rect">
            <a:avLst/>
          </a:prstGeom>
          <a:ln w="28575">
            <a:solidFill>
              <a:schemeClr val="tx1"/>
            </a:solidFill>
          </a:ln>
        </p:spPr>
      </p:pic>
      <p:pic>
        <p:nvPicPr>
          <p:cNvPr id="8" name="Picture 7">
            <a:extLst>
              <a:ext uri="{FF2B5EF4-FFF2-40B4-BE49-F238E27FC236}">
                <a16:creationId xmlns:a16="http://schemas.microsoft.com/office/drawing/2014/main" id="{FAEB58AE-5DB4-0D31-58E6-861A20FF787D}"/>
              </a:ext>
            </a:extLst>
          </p:cNvPr>
          <p:cNvPicPr>
            <a:picLocks noChangeAspect="1"/>
          </p:cNvPicPr>
          <p:nvPr/>
        </p:nvPicPr>
        <p:blipFill>
          <a:blip r:embed="rId4"/>
          <a:stretch>
            <a:fillRect/>
          </a:stretch>
        </p:blipFill>
        <p:spPr>
          <a:xfrm>
            <a:off x="2837597" y="5288696"/>
            <a:ext cx="8560599" cy="1435830"/>
          </a:xfrm>
          <a:prstGeom prst="rect">
            <a:avLst/>
          </a:prstGeom>
          <a:ln w="28575">
            <a:solidFill>
              <a:schemeClr val="tx1"/>
            </a:solidFill>
          </a:ln>
        </p:spPr>
      </p:pic>
      <p:sp>
        <p:nvSpPr>
          <p:cNvPr id="9" name="TextBox 8">
            <a:extLst>
              <a:ext uri="{FF2B5EF4-FFF2-40B4-BE49-F238E27FC236}">
                <a16:creationId xmlns:a16="http://schemas.microsoft.com/office/drawing/2014/main" id="{C685D208-87F3-B389-5EE1-1526B7DDF04E}"/>
              </a:ext>
            </a:extLst>
          </p:cNvPr>
          <p:cNvSpPr txBox="1"/>
          <p:nvPr/>
        </p:nvSpPr>
        <p:spPr>
          <a:xfrm>
            <a:off x="1732129" y="3198467"/>
            <a:ext cx="1419368" cy="369332"/>
          </a:xfrm>
          <a:prstGeom prst="rect">
            <a:avLst/>
          </a:prstGeom>
          <a:noFill/>
        </p:spPr>
        <p:txBody>
          <a:bodyPr wrap="square" rtlCol="0">
            <a:spAutoFit/>
          </a:bodyPr>
          <a:lstStyle/>
          <a:p>
            <a:r>
              <a:rPr lang="en-US" b="1" dirty="0">
                <a:solidFill>
                  <a:srgbClr val="FF0000"/>
                </a:solidFill>
              </a:rPr>
              <a:t>Aug 30, 2023</a:t>
            </a:r>
          </a:p>
        </p:txBody>
      </p:sp>
      <p:sp>
        <p:nvSpPr>
          <p:cNvPr id="10" name="TextBox 9">
            <a:extLst>
              <a:ext uri="{FF2B5EF4-FFF2-40B4-BE49-F238E27FC236}">
                <a16:creationId xmlns:a16="http://schemas.microsoft.com/office/drawing/2014/main" id="{684F4E82-5129-4506-61F7-81C11D78A395}"/>
              </a:ext>
            </a:extLst>
          </p:cNvPr>
          <p:cNvSpPr txBox="1"/>
          <p:nvPr/>
        </p:nvSpPr>
        <p:spPr>
          <a:xfrm>
            <a:off x="238836" y="169099"/>
            <a:ext cx="1738954" cy="369332"/>
          </a:xfrm>
          <a:prstGeom prst="rect">
            <a:avLst/>
          </a:prstGeom>
          <a:noFill/>
        </p:spPr>
        <p:txBody>
          <a:bodyPr wrap="square" rtlCol="0">
            <a:spAutoFit/>
          </a:bodyPr>
          <a:lstStyle/>
          <a:p>
            <a:r>
              <a:rPr lang="en-US" b="1" dirty="0">
                <a:solidFill>
                  <a:srgbClr val="FF0000"/>
                </a:solidFill>
              </a:rPr>
              <a:t>Mar 29, 2023</a:t>
            </a:r>
          </a:p>
        </p:txBody>
      </p:sp>
      <p:sp>
        <p:nvSpPr>
          <p:cNvPr id="11" name="TextBox 10">
            <a:extLst>
              <a:ext uri="{FF2B5EF4-FFF2-40B4-BE49-F238E27FC236}">
                <a16:creationId xmlns:a16="http://schemas.microsoft.com/office/drawing/2014/main" id="{03913AFF-8A12-F60D-E4CD-1A2DA9BF030F}"/>
              </a:ext>
            </a:extLst>
          </p:cNvPr>
          <p:cNvSpPr txBox="1"/>
          <p:nvPr/>
        </p:nvSpPr>
        <p:spPr>
          <a:xfrm>
            <a:off x="2959331" y="5778043"/>
            <a:ext cx="1419368" cy="369332"/>
          </a:xfrm>
          <a:prstGeom prst="rect">
            <a:avLst/>
          </a:prstGeom>
          <a:noFill/>
        </p:spPr>
        <p:txBody>
          <a:bodyPr wrap="square" rtlCol="0">
            <a:spAutoFit/>
          </a:bodyPr>
          <a:lstStyle/>
          <a:p>
            <a:r>
              <a:rPr lang="en-US" b="1" dirty="0">
                <a:solidFill>
                  <a:srgbClr val="FF0000"/>
                </a:solidFill>
              </a:rPr>
              <a:t>Sep 6, 2023</a:t>
            </a:r>
          </a:p>
        </p:txBody>
      </p:sp>
      <p:sp>
        <p:nvSpPr>
          <p:cNvPr id="12" name="Slide Number Placeholder 5">
            <a:extLst>
              <a:ext uri="{FF2B5EF4-FFF2-40B4-BE49-F238E27FC236}">
                <a16:creationId xmlns:a16="http://schemas.microsoft.com/office/drawing/2014/main" id="{06BDFF87-ED72-802F-124F-0899C602A93A}"/>
              </a:ext>
            </a:extLst>
          </p:cNvPr>
          <p:cNvSpPr>
            <a:spLocks noGrp="1"/>
          </p:cNvSpPr>
          <p:nvPr>
            <p:ph type="sldNum" sz="quarter" idx="12"/>
          </p:nvPr>
        </p:nvSpPr>
        <p:spPr>
          <a:xfrm>
            <a:off x="11257642" y="6366900"/>
            <a:ext cx="656303" cy="365125"/>
          </a:xfrm>
        </p:spPr>
        <p:txBody>
          <a:bodyPr/>
          <a:lstStyle/>
          <a:p>
            <a:fld id="{D63B8D7F-266E-41A3-B950-9989D28316EA}" type="slidenum">
              <a:rPr lang="en-CA" smtClean="0"/>
              <a:pPr/>
              <a:t>8</a:t>
            </a:fld>
            <a:endParaRPr lang="en-CA" dirty="0"/>
          </a:p>
        </p:txBody>
      </p:sp>
    </p:spTree>
    <p:extLst>
      <p:ext uri="{BB962C8B-B14F-4D97-AF65-F5344CB8AC3E}">
        <p14:creationId xmlns:p14="http://schemas.microsoft.com/office/powerpoint/2010/main" val="132832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C6F56-BBF7-49F8-0134-F3E80E7DED61}"/>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07C8DE70-0703-9C81-EFAF-A831D0EEEEA4}"/>
              </a:ext>
            </a:extLst>
          </p:cNvPr>
          <p:cNvSpPr>
            <a:spLocks noGrp="1"/>
          </p:cNvSpPr>
          <p:nvPr>
            <p:ph idx="1"/>
          </p:nvPr>
        </p:nvSpPr>
        <p:spPr>
          <a:xfrm>
            <a:off x="315310" y="1593549"/>
            <a:ext cx="10515600" cy="4351338"/>
          </a:xfrm>
        </p:spPr>
        <p:txBody>
          <a:bodyPr>
            <a:normAutofit/>
          </a:bodyPr>
          <a:lstStyle/>
          <a:p>
            <a:pPr marL="0" indent="0">
              <a:buNone/>
            </a:pPr>
            <a:r>
              <a:rPr lang="en-US" dirty="0"/>
              <a:t>Use simulation to estimate:</a:t>
            </a:r>
          </a:p>
          <a:p>
            <a:r>
              <a:rPr lang="en-US" dirty="0"/>
              <a:t>Impact of THN on 2-year OD rate for patients prescribed opioids by OD risk indicator</a:t>
            </a:r>
          </a:p>
          <a:p>
            <a:r>
              <a:rPr lang="en-US" dirty="0"/>
              <a:t>Cost-effectiveness of THN by price</a:t>
            </a:r>
          </a:p>
        </p:txBody>
      </p:sp>
      <p:sp>
        <p:nvSpPr>
          <p:cNvPr id="6" name="Slide Number Placeholder 5">
            <a:extLst>
              <a:ext uri="{FF2B5EF4-FFF2-40B4-BE49-F238E27FC236}">
                <a16:creationId xmlns:a16="http://schemas.microsoft.com/office/drawing/2014/main" id="{ABC99E9E-4FFE-8E04-22FF-CD257A2A17CD}"/>
              </a:ext>
            </a:extLst>
          </p:cNvPr>
          <p:cNvSpPr>
            <a:spLocks noGrp="1"/>
          </p:cNvSpPr>
          <p:nvPr>
            <p:ph type="sldNum" sz="quarter" idx="12"/>
          </p:nvPr>
        </p:nvSpPr>
        <p:spPr/>
        <p:txBody>
          <a:bodyPr/>
          <a:lstStyle/>
          <a:p>
            <a:fld id="{D63B8D7F-266E-41A3-B950-9989D28316EA}" type="slidenum">
              <a:rPr lang="en-CA" smtClean="0"/>
              <a:pPr/>
              <a:t>9</a:t>
            </a:fld>
            <a:endParaRPr lang="en-CA" dirty="0"/>
          </a:p>
        </p:txBody>
      </p:sp>
      <p:sp>
        <p:nvSpPr>
          <p:cNvPr id="4" name="TextBox 3">
            <a:extLst>
              <a:ext uri="{FF2B5EF4-FFF2-40B4-BE49-F238E27FC236}">
                <a16:creationId xmlns:a16="http://schemas.microsoft.com/office/drawing/2014/main" id="{2AF3C356-AAF4-BA8D-21CE-D238A36FAC79}"/>
              </a:ext>
            </a:extLst>
          </p:cNvPr>
          <p:cNvSpPr txBox="1"/>
          <p:nvPr/>
        </p:nvSpPr>
        <p:spPr>
          <a:xfrm>
            <a:off x="4537276" y="6289167"/>
            <a:ext cx="6557197" cy="369332"/>
          </a:xfrm>
          <a:prstGeom prst="rect">
            <a:avLst/>
          </a:prstGeom>
          <a:noFill/>
        </p:spPr>
        <p:txBody>
          <a:bodyPr wrap="square" rtlCol="0">
            <a:spAutoFit/>
          </a:bodyPr>
          <a:lstStyle/>
          <a:p>
            <a:r>
              <a:rPr lang="en-US" b="1" dirty="0">
                <a:solidFill>
                  <a:schemeClr val="bg1"/>
                </a:solidFill>
              </a:rPr>
              <a:t>OD: overdose,  OTC: over the counter,  THN: take-home naloxone</a:t>
            </a:r>
          </a:p>
        </p:txBody>
      </p:sp>
      <p:pic>
        <p:nvPicPr>
          <p:cNvPr id="1026" name="Picture 2" descr="A Christmas Carol: Ranking the Best Versions of the Spirits">
            <a:extLst>
              <a:ext uri="{FF2B5EF4-FFF2-40B4-BE49-F238E27FC236}">
                <a16:creationId xmlns:a16="http://schemas.microsoft.com/office/drawing/2014/main" id="{46D9D6CB-2413-D8AD-4089-32574E1EE5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1281" y="3490024"/>
            <a:ext cx="4683657" cy="246501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BD17059-1B45-8370-D327-549AB3B1F5C0}"/>
              </a:ext>
            </a:extLst>
          </p:cNvPr>
          <p:cNvSpPr txBox="1"/>
          <p:nvPr/>
        </p:nvSpPr>
        <p:spPr>
          <a:xfrm>
            <a:off x="3231281" y="4990780"/>
            <a:ext cx="1530724" cy="954107"/>
          </a:xfrm>
          <a:prstGeom prst="rect">
            <a:avLst/>
          </a:prstGeom>
          <a:solidFill>
            <a:srgbClr val="FFFFFF">
              <a:alpha val="54902"/>
            </a:srgbClr>
          </a:solidFill>
        </p:spPr>
        <p:txBody>
          <a:bodyPr wrap="square" rtlCol="0">
            <a:spAutoFit/>
          </a:bodyPr>
          <a:lstStyle/>
          <a:p>
            <a:pPr algn="ctr"/>
            <a:r>
              <a:rPr lang="en-US" sz="2800" b="1" dirty="0"/>
              <a:t>Past</a:t>
            </a:r>
          </a:p>
          <a:p>
            <a:pPr algn="ctr"/>
            <a:r>
              <a:rPr lang="en-US" sz="2800" b="1" dirty="0"/>
              <a:t>$125</a:t>
            </a:r>
          </a:p>
        </p:txBody>
      </p:sp>
      <p:sp>
        <p:nvSpPr>
          <p:cNvPr id="8" name="TextBox 7">
            <a:extLst>
              <a:ext uri="{FF2B5EF4-FFF2-40B4-BE49-F238E27FC236}">
                <a16:creationId xmlns:a16="http://schemas.microsoft.com/office/drawing/2014/main" id="{11970296-FFC0-E7E4-F7FE-E993D8F8D1CD}"/>
              </a:ext>
            </a:extLst>
          </p:cNvPr>
          <p:cNvSpPr txBox="1"/>
          <p:nvPr/>
        </p:nvSpPr>
        <p:spPr>
          <a:xfrm>
            <a:off x="4807747" y="4990779"/>
            <a:ext cx="1530724" cy="954107"/>
          </a:xfrm>
          <a:prstGeom prst="rect">
            <a:avLst/>
          </a:prstGeom>
          <a:solidFill>
            <a:srgbClr val="FFFFFF">
              <a:alpha val="54902"/>
            </a:srgbClr>
          </a:solidFill>
        </p:spPr>
        <p:txBody>
          <a:bodyPr wrap="square" rtlCol="0">
            <a:spAutoFit/>
          </a:bodyPr>
          <a:lstStyle/>
          <a:p>
            <a:pPr algn="ctr"/>
            <a:r>
              <a:rPr lang="en-US" sz="2800" b="1" dirty="0"/>
              <a:t>Present</a:t>
            </a:r>
          </a:p>
          <a:p>
            <a:pPr algn="ctr"/>
            <a:r>
              <a:rPr lang="en-US" sz="2800" b="1" dirty="0"/>
              <a:t>$45</a:t>
            </a:r>
          </a:p>
        </p:txBody>
      </p:sp>
      <p:sp>
        <p:nvSpPr>
          <p:cNvPr id="9" name="TextBox 8">
            <a:extLst>
              <a:ext uri="{FF2B5EF4-FFF2-40B4-BE49-F238E27FC236}">
                <a16:creationId xmlns:a16="http://schemas.microsoft.com/office/drawing/2014/main" id="{316575B3-D418-751F-4D36-3D13284327E3}"/>
              </a:ext>
            </a:extLst>
          </p:cNvPr>
          <p:cNvSpPr txBox="1"/>
          <p:nvPr/>
        </p:nvSpPr>
        <p:spPr>
          <a:xfrm>
            <a:off x="6361342" y="4990778"/>
            <a:ext cx="1530724" cy="954107"/>
          </a:xfrm>
          <a:prstGeom prst="rect">
            <a:avLst/>
          </a:prstGeom>
          <a:solidFill>
            <a:srgbClr val="FFFFFF">
              <a:alpha val="54902"/>
            </a:srgbClr>
          </a:solidFill>
        </p:spPr>
        <p:txBody>
          <a:bodyPr wrap="square" rtlCol="0">
            <a:spAutoFit/>
          </a:bodyPr>
          <a:lstStyle/>
          <a:p>
            <a:pPr algn="ctr"/>
            <a:r>
              <a:rPr lang="en-US" sz="2800" b="1" dirty="0"/>
              <a:t>Future</a:t>
            </a:r>
          </a:p>
          <a:p>
            <a:pPr algn="ctr"/>
            <a:r>
              <a:rPr lang="en-US" sz="2800" b="1" dirty="0"/>
              <a:t>$36</a:t>
            </a:r>
          </a:p>
        </p:txBody>
      </p:sp>
    </p:spTree>
    <p:extLst>
      <p:ext uri="{BB962C8B-B14F-4D97-AF65-F5344CB8AC3E}">
        <p14:creationId xmlns:p14="http://schemas.microsoft.com/office/powerpoint/2010/main" val="29759194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11515</TotalTime>
  <Words>2800</Words>
  <Application>Microsoft Macintosh PowerPoint</Application>
  <PresentationFormat>Widescreen</PresentationFormat>
  <Paragraphs>550</Paragraphs>
  <Slides>44</Slides>
  <Notes>18</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44</vt:i4>
      </vt:variant>
    </vt:vector>
  </HeadingPairs>
  <TitlesOfParts>
    <vt:vector size="55" baseType="lpstr">
      <vt:lpstr>Arial</vt:lpstr>
      <vt:lpstr>Calibri</vt:lpstr>
      <vt:lpstr>Cambria Math</vt:lpstr>
      <vt:lpstr>PressuraLight</vt:lpstr>
      <vt:lpstr>Source Sans Pro</vt:lpstr>
      <vt:lpstr>Times</vt:lpstr>
      <vt:lpstr>Times New Roman</vt:lpstr>
      <vt:lpstr>Wingdings</vt:lpstr>
      <vt:lpstr>Office Theme</vt:lpstr>
      <vt:lpstr>2_Office Theme</vt:lpstr>
      <vt:lpstr>1_Office Theme</vt:lpstr>
      <vt:lpstr>Integrating machine learning and decision analysis  W. Alton Russell, PhD Assistant Professor McGill School of Population and Global Health</vt:lpstr>
      <vt:lpstr>Agenda</vt:lpstr>
      <vt:lpstr>Why does heterogeneity matter?</vt:lpstr>
      <vt:lpstr>Traditional decision analysis setting</vt:lpstr>
      <vt:lpstr>Decision analysis with subgroups</vt:lpstr>
      <vt:lpstr>PowerPoint Presentation</vt:lpstr>
      <vt:lpstr>Naloxone reverses overdose (OD)</vt:lpstr>
      <vt:lpstr>PowerPoint Presentation</vt:lpstr>
      <vt:lpstr>Objective</vt:lpstr>
      <vt:lpstr>Longitudinal patient-level data (IQVIA)</vt:lpstr>
      <vt:lpstr>Method overview</vt:lpstr>
      <vt:lpstr>Construct opioid episodes</vt:lpstr>
      <vt:lpstr>Definitions</vt:lpstr>
      <vt:lpstr>Identify risk indicators</vt:lpstr>
      <vt:lpstr>Percent of patients with each risk indicator Overall and with overdose</vt:lpstr>
      <vt:lpstr>Percent of patients with each risk indicator Overall and with overdose</vt:lpstr>
      <vt:lpstr>Percent of patients with each risk indicator Overall and with overdose</vt:lpstr>
      <vt:lpstr>Take home naloxone vs. overdose rate</vt:lpstr>
      <vt:lpstr>Diagnosed overdose prediction model</vt:lpstr>
      <vt:lpstr>Imputing fatal ODs</vt:lpstr>
      <vt:lpstr>Policy simulation assumptions</vt:lpstr>
      <vt:lpstr>Health economic outcomes</vt:lpstr>
      <vt:lpstr>Cost-effectiveness by risk indicator</vt:lpstr>
      <vt:lpstr>As price drops, THN cost-effective for more risk indicators</vt:lpstr>
      <vt:lpstr>Take-aways</vt:lpstr>
      <vt:lpstr>Agenda</vt:lpstr>
      <vt:lpstr>Case study: Targeted follow-up to prevent chronic kidney disease after inpatient acute kidney injury</vt:lpstr>
      <vt:lpstr>Case study prediction task</vt:lpstr>
      <vt:lpstr>Developing clinical risk prediction with supervised learning</vt:lpstr>
      <vt:lpstr>Zooming out</vt:lpstr>
      <vt:lpstr>Keys to successful implementation</vt:lpstr>
      <vt:lpstr>A model can add value when</vt:lpstr>
      <vt:lpstr>Assessing value of CKD prediction model</vt:lpstr>
      <vt:lpstr>PowerPoint Presentation</vt:lpstr>
      <vt:lpstr>Keys to successful implementation</vt:lpstr>
      <vt:lpstr>Designing for clinical workflow: When to run model?</vt:lpstr>
      <vt:lpstr>What features to use?</vt:lpstr>
      <vt:lpstr>CKD prediction model</vt:lpstr>
      <vt:lpstr>Keys to successful implementation</vt:lpstr>
      <vt:lpstr>The decision threshold should maximize utility</vt:lpstr>
      <vt:lpstr>Selecting model for maximal utility</vt:lpstr>
      <vt:lpstr>Maximizing utility: CKD prediction</vt:lpstr>
      <vt:lpstr>CKD prediction implementation</vt:lpstr>
      <vt:lpstr>Takeaways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Kinny Kreiswirth</dc:creator>
  <cp:lastModifiedBy>Alton Russell, Prof.</cp:lastModifiedBy>
  <cp:revision>23</cp:revision>
  <cp:lastPrinted>2023-02-10T19:51:52Z</cp:lastPrinted>
  <dcterms:created xsi:type="dcterms:W3CDTF">2019-09-25T15:25:28Z</dcterms:created>
  <dcterms:modified xsi:type="dcterms:W3CDTF">2023-11-07T16:25:21Z</dcterms:modified>
</cp:coreProperties>
</file>